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426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74810" y="60223"/>
            <a:ext cx="1394379" cy="409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72770"/>
          </a:xfrm>
          <a:custGeom>
            <a:avLst/>
            <a:gdLst/>
            <a:ahLst/>
            <a:cxnLst/>
            <a:rect l="l" t="t" r="r" b="b"/>
            <a:pathLst>
              <a:path w="9144000" h="572770">
                <a:moveTo>
                  <a:pt x="9143999" y="572699"/>
                </a:moveTo>
                <a:lnTo>
                  <a:pt x="0" y="5726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7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27235" y="60223"/>
            <a:ext cx="2889528" cy="409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5299" y="979530"/>
            <a:ext cx="8553400" cy="3008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47001" y="4854767"/>
            <a:ext cx="217804" cy="167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www.youtube.com/watch?v=HwBmPiOmEGQ&amp;feature=youtu.b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semeval.github.io/SemEval2023/tasks.html" TargetMode="External"/><Relationship Id="rId3" Type="http://schemas.openxmlformats.org/officeDocument/2006/relationships/hyperlink" Target="https://2023.aclweb.org/" TargetMode="External"/><Relationship Id="rId7" Type="http://schemas.openxmlformats.org/officeDocument/2006/relationships/hyperlink" Target="https://clef2022.clef-initiative.eu/index.php" TargetMode="External"/><Relationship Id="rId2" Type="http://schemas.openxmlformats.org/officeDocument/2006/relationships/hyperlink" Target="https://2022.emnlp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ing2022.org/" TargetMode="External"/><Relationship Id="rId5" Type="http://schemas.openxmlformats.org/officeDocument/2006/relationships/hyperlink" Target="https://conll.org/2022" TargetMode="External"/><Relationship Id="rId4" Type="http://schemas.openxmlformats.org/officeDocument/2006/relationships/hyperlink" Target="https://2022.naacl.org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hyperlink" Target="https://docs.python.org/3/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ges.ucsd.edu/~bakovic/compphon/Jurafsky%2C%20Martin.-Speech%20and%20Language%20Processing_%20An%20Introduction%20to%20Natural%20Language%20Processing%20(2007)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0141" y="1359903"/>
            <a:ext cx="8214359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/>
              <a:t>Natural</a:t>
            </a:r>
            <a:r>
              <a:rPr sz="4900" spc="-55" dirty="0"/>
              <a:t> </a:t>
            </a:r>
            <a:r>
              <a:rPr sz="4900" spc="-5" dirty="0"/>
              <a:t>Language</a:t>
            </a:r>
            <a:r>
              <a:rPr sz="4900" spc="-55" dirty="0"/>
              <a:t> </a:t>
            </a:r>
            <a:r>
              <a:rPr sz="4900" spc="-5" dirty="0"/>
              <a:t>Processing</a:t>
            </a:r>
            <a:endParaRPr sz="4900"/>
          </a:p>
        </p:txBody>
      </p:sp>
      <p:sp>
        <p:nvSpPr>
          <p:cNvPr id="4" name="object 4"/>
          <p:cNvSpPr txBox="1"/>
          <p:nvPr/>
        </p:nvSpPr>
        <p:spPr>
          <a:xfrm>
            <a:off x="2221680" y="2849400"/>
            <a:ext cx="5017320" cy="94000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110"/>
              </a:spcBef>
            </a:pPr>
            <a:r>
              <a:rPr sz="1950" b="1" spc="-5" dirty="0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endParaRPr lang="en-US" sz="1950" b="1" dirty="0">
              <a:latin typeface="Arial"/>
              <a:cs typeface="Arial"/>
            </a:endParaRPr>
          </a:p>
          <a:p>
            <a:pPr marL="5715" algn="ctr">
              <a:lnSpc>
                <a:spcPct val="100000"/>
              </a:lnSpc>
              <a:spcBef>
                <a:spcPts val="110"/>
              </a:spcBef>
            </a:pPr>
            <a:r>
              <a:rPr lang="en-US" sz="1950" spc="-5" dirty="0">
                <a:solidFill>
                  <a:srgbClr val="FFFFFF"/>
                </a:solidFill>
                <a:latin typeface="Arial MT"/>
                <a:cs typeface="Arial MT"/>
              </a:rPr>
              <a:t>Dr. </a:t>
            </a:r>
            <a:r>
              <a:rPr lang="en-US" sz="1950" dirty="0">
                <a:solidFill>
                  <a:srgbClr val="FFFFFF"/>
                </a:solidFill>
                <a:latin typeface="Arial MT"/>
                <a:cs typeface="Arial MT"/>
              </a:rPr>
              <a:t>Muhammad Nouman Noor</a:t>
            </a:r>
          </a:p>
          <a:p>
            <a:pPr marL="5715" algn="ctr">
              <a:lnSpc>
                <a:spcPct val="100000"/>
              </a:lnSpc>
              <a:spcBef>
                <a:spcPts val="110"/>
              </a:spcBef>
            </a:pPr>
            <a:r>
              <a:rPr lang="en-US" sz="1950" dirty="0">
                <a:solidFill>
                  <a:srgbClr val="FFFFFF"/>
                </a:solidFill>
                <a:latin typeface="Arial MT"/>
                <a:cs typeface="Arial MT"/>
              </a:rPr>
              <a:t>Fall</a:t>
            </a:r>
            <a:r>
              <a:rPr sz="1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50" dirty="0">
                <a:solidFill>
                  <a:srgbClr val="FFFFFF"/>
                </a:solidFill>
                <a:latin typeface="Arial MT"/>
                <a:cs typeface="Arial MT"/>
              </a:rPr>
              <a:t>202</a:t>
            </a:r>
            <a:r>
              <a:rPr lang="en-US" sz="1950" dirty="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endParaRPr sz="19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1922" y="1623148"/>
            <a:ext cx="7211695" cy="1518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8855" marR="5080" indent="-986790">
              <a:lnSpc>
                <a:spcPct val="100000"/>
              </a:lnSpc>
              <a:spcBef>
                <a:spcPts val="100"/>
              </a:spcBef>
            </a:pPr>
            <a:r>
              <a:rPr sz="4900" spc="-10" dirty="0"/>
              <a:t>What</a:t>
            </a:r>
            <a:r>
              <a:rPr sz="4900" spc="-45" dirty="0"/>
              <a:t> </a:t>
            </a:r>
            <a:r>
              <a:rPr sz="4900" spc="-5" dirty="0"/>
              <a:t>is</a:t>
            </a:r>
            <a:r>
              <a:rPr sz="4900" spc="-35" dirty="0"/>
              <a:t> </a:t>
            </a:r>
            <a:r>
              <a:rPr sz="4900" spc="-5" dirty="0"/>
              <a:t>Natural</a:t>
            </a:r>
            <a:r>
              <a:rPr sz="4900" spc="-35" dirty="0"/>
              <a:t> </a:t>
            </a:r>
            <a:r>
              <a:rPr sz="4900" spc="-5" dirty="0"/>
              <a:t>Language </a:t>
            </a:r>
            <a:r>
              <a:rPr sz="4900" spc="-1345" dirty="0"/>
              <a:t> </a:t>
            </a:r>
            <a:r>
              <a:rPr sz="4900" spc="-10" dirty="0"/>
              <a:t>Processing</a:t>
            </a:r>
            <a:r>
              <a:rPr sz="4900" spc="-30" dirty="0"/>
              <a:t> </a:t>
            </a:r>
            <a:r>
              <a:rPr sz="4900" dirty="0"/>
              <a:t>(NLP)?</a:t>
            </a:r>
            <a:endParaRPr sz="4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7737" y="58547"/>
            <a:ext cx="7335520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-5" dirty="0"/>
              <a:t>What</a:t>
            </a:r>
            <a:r>
              <a:rPr sz="2850" spc="-25" dirty="0"/>
              <a:t> </a:t>
            </a:r>
            <a:r>
              <a:rPr sz="2850" spc="-5" dirty="0"/>
              <a:t>is</a:t>
            </a:r>
            <a:r>
              <a:rPr sz="2850" spc="-20" dirty="0"/>
              <a:t> </a:t>
            </a:r>
            <a:r>
              <a:rPr sz="2850" spc="-5" dirty="0"/>
              <a:t>Natural</a:t>
            </a:r>
            <a:r>
              <a:rPr sz="2850" spc="-15" dirty="0"/>
              <a:t> </a:t>
            </a:r>
            <a:r>
              <a:rPr sz="2850" spc="-5" dirty="0"/>
              <a:t>Language</a:t>
            </a:r>
            <a:r>
              <a:rPr sz="2850" spc="-20" dirty="0"/>
              <a:t> </a:t>
            </a:r>
            <a:r>
              <a:rPr sz="2850" spc="-10" dirty="0"/>
              <a:t>Processing</a:t>
            </a:r>
            <a:r>
              <a:rPr sz="2850" spc="-25" dirty="0"/>
              <a:t> </a:t>
            </a:r>
            <a:r>
              <a:rPr sz="2850" dirty="0"/>
              <a:t>(NLP)?</a:t>
            </a:r>
            <a:endParaRPr sz="2850"/>
          </a:p>
        </p:txBody>
      </p:sp>
      <p:sp>
        <p:nvSpPr>
          <p:cNvPr id="3" name="object 3"/>
          <p:cNvSpPr txBox="1"/>
          <p:nvPr/>
        </p:nvSpPr>
        <p:spPr>
          <a:xfrm>
            <a:off x="160949" y="735391"/>
            <a:ext cx="7903845" cy="64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7780" algn="r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Arial MT"/>
                <a:cs typeface="Arial MT"/>
              </a:rPr>
              <a:t>Natural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-5" dirty="0">
                <a:latin typeface="Arial MT"/>
                <a:cs typeface="Arial MT"/>
              </a:rPr>
              <a:t>language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-5" dirty="0">
                <a:latin typeface="Arial MT"/>
                <a:cs typeface="Arial MT"/>
              </a:rPr>
              <a:t>processing is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-5" dirty="0">
                <a:latin typeface="Arial MT"/>
                <a:cs typeface="Arial MT"/>
              </a:rPr>
              <a:t>the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dirty="0">
                <a:latin typeface="Arial MT"/>
                <a:cs typeface="Arial MT"/>
              </a:rPr>
              <a:t>set</a:t>
            </a:r>
            <a:r>
              <a:rPr sz="1350" spc="-5" dirty="0">
                <a:latin typeface="Arial MT"/>
                <a:cs typeface="Arial MT"/>
              </a:rPr>
              <a:t> of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dirty="0">
                <a:latin typeface="Arial MT"/>
                <a:cs typeface="Arial MT"/>
              </a:rPr>
              <a:t>methods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-5" dirty="0">
                <a:latin typeface="Arial MT"/>
                <a:cs typeface="Arial MT"/>
              </a:rPr>
              <a:t>for </a:t>
            </a:r>
            <a:r>
              <a:rPr sz="1350" dirty="0">
                <a:latin typeface="Arial MT"/>
                <a:cs typeface="Arial MT"/>
              </a:rPr>
              <a:t>making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-5" dirty="0">
                <a:latin typeface="Arial MT"/>
                <a:cs typeface="Arial MT"/>
              </a:rPr>
              <a:t>human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-5" dirty="0">
                <a:latin typeface="Arial MT"/>
                <a:cs typeface="Arial MT"/>
              </a:rPr>
              <a:t>language accessible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-5" dirty="0">
                <a:latin typeface="Arial MT"/>
                <a:cs typeface="Arial MT"/>
              </a:rPr>
              <a:t>to </a:t>
            </a:r>
            <a:r>
              <a:rPr sz="1350" dirty="0">
                <a:latin typeface="Arial MT"/>
                <a:cs typeface="Arial MT"/>
              </a:rPr>
              <a:t>computers</a:t>
            </a:r>
            <a:endParaRPr sz="13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</a:pPr>
            <a:r>
              <a:rPr sz="1500" dirty="0">
                <a:latin typeface="Arial MT"/>
                <a:cs typeface="Arial MT"/>
              </a:rPr>
              <a:t>(Jacob</a:t>
            </a:r>
            <a:r>
              <a:rPr sz="1500" spc="-5" dirty="0">
                <a:latin typeface="Arial MT"/>
                <a:cs typeface="Arial MT"/>
              </a:rPr>
              <a:t> Eisenstein)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0975" y="792950"/>
            <a:ext cx="718349" cy="913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7737" y="58547"/>
            <a:ext cx="7335520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-5" dirty="0"/>
              <a:t>What</a:t>
            </a:r>
            <a:r>
              <a:rPr sz="2850" spc="-25" dirty="0"/>
              <a:t> </a:t>
            </a:r>
            <a:r>
              <a:rPr sz="2850" spc="-5" dirty="0"/>
              <a:t>is</a:t>
            </a:r>
            <a:r>
              <a:rPr sz="2850" spc="-20" dirty="0"/>
              <a:t> </a:t>
            </a:r>
            <a:r>
              <a:rPr sz="2850" spc="-5" dirty="0"/>
              <a:t>Natural</a:t>
            </a:r>
            <a:r>
              <a:rPr sz="2850" spc="-15" dirty="0"/>
              <a:t> </a:t>
            </a:r>
            <a:r>
              <a:rPr sz="2850" spc="-5" dirty="0"/>
              <a:t>Language</a:t>
            </a:r>
            <a:r>
              <a:rPr sz="2850" spc="-20" dirty="0"/>
              <a:t> </a:t>
            </a:r>
            <a:r>
              <a:rPr sz="2850" spc="-10" dirty="0"/>
              <a:t>Processing</a:t>
            </a:r>
            <a:r>
              <a:rPr sz="2850" spc="-25" dirty="0"/>
              <a:t> </a:t>
            </a:r>
            <a:r>
              <a:rPr sz="2850" dirty="0"/>
              <a:t>(NLP)?</a:t>
            </a:r>
            <a:endParaRPr sz="2850"/>
          </a:p>
        </p:txBody>
      </p:sp>
      <p:sp>
        <p:nvSpPr>
          <p:cNvPr id="3" name="object 3"/>
          <p:cNvSpPr txBox="1"/>
          <p:nvPr/>
        </p:nvSpPr>
        <p:spPr>
          <a:xfrm>
            <a:off x="160949" y="735391"/>
            <a:ext cx="7903845" cy="64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7780" algn="r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Arial MT"/>
                <a:cs typeface="Arial MT"/>
              </a:rPr>
              <a:t>Natural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-5" dirty="0">
                <a:latin typeface="Arial MT"/>
                <a:cs typeface="Arial MT"/>
              </a:rPr>
              <a:t>language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-5" dirty="0">
                <a:latin typeface="Arial MT"/>
                <a:cs typeface="Arial MT"/>
              </a:rPr>
              <a:t>processing is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-5" dirty="0">
                <a:latin typeface="Arial MT"/>
                <a:cs typeface="Arial MT"/>
              </a:rPr>
              <a:t>the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dirty="0">
                <a:latin typeface="Arial MT"/>
                <a:cs typeface="Arial MT"/>
              </a:rPr>
              <a:t>set</a:t>
            </a:r>
            <a:r>
              <a:rPr sz="1350" spc="-5" dirty="0">
                <a:latin typeface="Arial MT"/>
                <a:cs typeface="Arial MT"/>
              </a:rPr>
              <a:t> of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dirty="0">
                <a:latin typeface="Arial MT"/>
                <a:cs typeface="Arial MT"/>
              </a:rPr>
              <a:t>methods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-5" dirty="0">
                <a:latin typeface="Arial MT"/>
                <a:cs typeface="Arial MT"/>
              </a:rPr>
              <a:t>for </a:t>
            </a:r>
            <a:r>
              <a:rPr sz="1350" dirty="0">
                <a:latin typeface="Arial MT"/>
                <a:cs typeface="Arial MT"/>
              </a:rPr>
              <a:t>making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-5" dirty="0">
                <a:latin typeface="Arial MT"/>
                <a:cs typeface="Arial MT"/>
              </a:rPr>
              <a:t>human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-5" dirty="0">
                <a:latin typeface="Arial MT"/>
                <a:cs typeface="Arial MT"/>
              </a:rPr>
              <a:t>language accessible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-5" dirty="0">
                <a:latin typeface="Arial MT"/>
                <a:cs typeface="Arial MT"/>
              </a:rPr>
              <a:t>to </a:t>
            </a:r>
            <a:r>
              <a:rPr sz="1350" dirty="0">
                <a:latin typeface="Arial MT"/>
                <a:cs typeface="Arial MT"/>
              </a:rPr>
              <a:t>computers</a:t>
            </a:r>
            <a:endParaRPr sz="13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</a:pPr>
            <a:r>
              <a:rPr sz="1500" dirty="0">
                <a:latin typeface="Arial MT"/>
                <a:cs typeface="Arial MT"/>
              </a:rPr>
              <a:t>(Jacob</a:t>
            </a:r>
            <a:r>
              <a:rPr sz="1500" spc="-5" dirty="0">
                <a:latin typeface="Arial MT"/>
                <a:cs typeface="Arial MT"/>
              </a:rPr>
              <a:t> Eisenstein)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949" y="1976689"/>
            <a:ext cx="8041005" cy="909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350" spc="-5" dirty="0">
                <a:latin typeface="Arial MT"/>
                <a:cs typeface="Arial MT"/>
              </a:rPr>
              <a:t>Natural language processing is the field at the intersection of Computer </a:t>
            </a:r>
            <a:r>
              <a:rPr sz="1350" dirty="0">
                <a:latin typeface="Arial MT"/>
                <a:cs typeface="Arial MT"/>
              </a:rPr>
              <a:t>science (Artificial </a:t>
            </a:r>
            <a:r>
              <a:rPr sz="1350" spc="-5" dirty="0">
                <a:latin typeface="Arial MT"/>
                <a:cs typeface="Arial MT"/>
              </a:rPr>
              <a:t>intelligence) and </a:t>
            </a:r>
            <a:r>
              <a:rPr sz="1350" spc="-365" dirty="0">
                <a:latin typeface="Arial MT"/>
                <a:cs typeface="Arial MT"/>
              </a:rPr>
              <a:t> </a:t>
            </a:r>
            <a:r>
              <a:rPr sz="1350" spc="-5" dirty="0">
                <a:latin typeface="Arial MT"/>
                <a:cs typeface="Arial MT"/>
              </a:rPr>
              <a:t>linguistics</a:t>
            </a:r>
            <a:endParaRPr sz="13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00">
              <a:latin typeface="Arial MT"/>
              <a:cs typeface="Arial MT"/>
            </a:endParaRPr>
          </a:p>
          <a:p>
            <a:pPr marR="67310" algn="r">
              <a:lnSpc>
                <a:spcPct val="100000"/>
              </a:lnSpc>
            </a:pPr>
            <a:r>
              <a:rPr sz="1500" dirty="0">
                <a:latin typeface="Arial MT"/>
                <a:cs typeface="Arial MT"/>
              </a:rPr>
              <a:t>(Christopher</a:t>
            </a:r>
            <a:r>
              <a:rPr sz="1500" spc="-5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Manning)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0975" y="792950"/>
            <a:ext cx="718349" cy="9133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82661" y="2364525"/>
            <a:ext cx="775000" cy="7750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7737" y="58547"/>
            <a:ext cx="7335520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-5" dirty="0"/>
              <a:t>What</a:t>
            </a:r>
            <a:r>
              <a:rPr sz="2850" spc="-25" dirty="0"/>
              <a:t> </a:t>
            </a:r>
            <a:r>
              <a:rPr sz="2850" spc="-5" dirty="0"/>
              <a:t>is</a:t>
            </a:r>
            <a:r>
              <a:rPr sz="2850" spc="-20" dirty="0"/>
              <a:t> </a:t>
            </a:r>
            <a:r>
              <a:rPr sz="2850" spc="-5" dirty="0"/>
              <a:t>Natural</a:t>
            </a:r>
            <a:r>
              <a:rPr sz="2850" spc="-15" dirty="0"/>
              <a:t> </a:t>
            </a:r>
            <a:r>
              <a:rPr sz="2850" spc="-5" dirty="0"/>
              <a:t>Language</a:t>
            </a:r>
            <a:r>
              <a:rPr sz="2850" spc="-20" dirty="0"/>
              <a:t> </a:t>
            </a:r>
            <a:r>
              <a:rPr sz="2850" spc="-10" dirty="0"/>
              <a:t>Processing</a:t>
            </a:r>
            <a:r>
              <a:rPr sz="2850" spc="-25" dirty="0"/>
              <a:t> </a:t>
            </a:r>
            <a:r>
              <a:rPr sz="2850" dirty="0"/>
              <a:t>(NLP)?</a:t>
            </a:r>
            <a:endParaRPr sz="2850"/>
          </a:p>
        </p:txBody>
      </p:sp>
      <p:sp>
        <p:nvSpPr>
          <p:cNvPr id="3" name="object 3"/>
          <p:cNvSpPr txBox="1"/>
          <p:nvPr/>
        </p:nvSpPr>
        <p:spPr>
          <a:xfrm>
            <a:off x="160949" y="735391"/>
            <a:ext cx="7903845" cy="64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7780" algn="r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Arial MT"/>
                <a:cs typeface="Arial MT"/>
              </a:rPr>
              <a:t>Natural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-5" dirty="0">
                <a:latin typeface="Arial MT"/>
                <a:cs typeface="Arial MT"/>
              </a:rPr>
              <a:t>language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-5" dirty="0">
                <a:latin typeface="Arial MT"/>
                <a:cs typeface="Arial MT"/>
              </a:rPr>
              <a:t>processing is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-5" dirty="0">
                <a:latin typeface="Arial MT"/>
                <a:cs typeface="Arial MT"/>
              </a:rPr>
              <a:t>the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dirty="0">
                <a:latin typeface="Arial MT"/>
                <a:cs typeface="Arial MT"/>
              </a:rPr>
              <a:t>set</a:t>
            </a:r>
            <a:r>
              <a:rPr sz="1350" spc="-5" dirty="0">
                <a:latin typeface="Arial MT"/>
                <a:cs typeface="Arial MT"/>
              </a:rPr>
              <a:t> of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dirty="0">
                <a:latin typeface="Arial MT"/>
                <a:cs typeface="Arial MT"/>
              </a:rPr>
              <a:t>methods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-5" dirty="0">
                <a:latin typeface="Arial MT"/>
                <a:cs typeface="Arial MT"/>
              </a:rPr>
              <a:t>for </a:t>
            </a:r>
            <a:r>
              <a:rPr sz="1350" dirty="0">
                <a:latin typeface="Arial MT"/>
                <a:cs typeface="Arial MT"/>
              </a:rPr>
              <a:t>making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-5" dirty="0">
                <a:latin typeface="Arial MT"/>
                <a:cs typeface="Arial MT"/>
              </a:rPr>
              <a:t>human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-5" dirty="0">
                <a:latin typeface="Arial MT"/>
                <a:cs typeface="Arial MT"/>
              </a:rPr>
              <a:t>language accessible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-5" dirty="0">
                <a:latin typeface="Arial MT"/>
                <a:cs typeface="Arial MT"/>
              </a:rPr>
              <a:t>to </a:t>
            </a:r>
            <a:r>
              <a:rPr sz="1350" dirty="0">
                <a:latin typeface="Arial MT"/>
                <a:cs typeface="Arial MT"/>
              </a:rPr>
              <a:t>computers</a:t>
            </a:r>
            <a:endParaRPr sz="13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</a:pPr>
            <a:r>
              <a:rPr sz="1500" dirty="0">
                <a:latin typeface="Arial MT"/>
                <a:cs typeface="Arial MT"/>
              </a:rPr>
              <a:t>(Jacob</a:t>
            </a:r>
            <a:r>
              <a:rPr sz="1500" spc="-5" dirty="0">
                <a:latin typeface="Arial MT"/>
                <a:cs typeface="Arial MT"/>
              </a:rPr>
              <a:t> Eisenstein)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949" y="1976689"/>
            <a:ext cx="8041005" cy="909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350" spc="-5" dirty="0">
                <a:latin typeface="Arial MT"/>
                <a:cs typeface="Arial MT"/>
              </a:rPr>
              <a:t>Natural language processing is the field at the intersection of Computer </a:t>
            </a:r>
            <a:r>
              <a:rPr sz="1350" dirty="0">
                <a:latin typeface="Arial MT"/>
                <a:cs typeface="Arial MT"/>
              </a:rPr>
              <a:t>science (Artificial </a:t>
            </a:r>
            <a:r>
              <a:rPr sz="1350" spc="-5" dirty="0">
                <a:latin typeface="Arial MT"/>
                <a:cs typeface="Arial MT"/>
              </a:rPr>
              <a:t>intelligence) and </a:t>
            </a:r>
            <a:r>
              <a:rPr sz="1350" spc="-365" dirty="0">
                <a:latin typeface="Arial MT"/>
                <a:cs typeface="Arial MT"/>
              </a:rPr>
              <a:t> </a:t>
            </a:r>
            <a:r>
              <a:rPr sz="1350" spc="-5" dirty="0">
                <a:latin typeface="Arial MT"/>
                <a:cs typeface="Arial MT"/>
              </a:rPr>
              <a:t>linguistics</a:t>
            </a:r>
            <a:endParaRPr sz="13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00">
              <a:latin typeface="Arial MT"/>
              <a:cs typeface="Arial MT"/>
            </a:endParaRPr>
          </a:p>
          <a:p>
            <a:pPr marR="67310" algn="r">
              <a:lnSpc>
                <a:spcPct val="100000"/>
              </a:lnSpc>
            </a:pPr>
            <a:r>
              <a:rPr sz="1500" dirty="0">
                <a:latin typeface="Arial MT"/>
                <a:cs typeface="Arial MT"/>
              </a:rPr>
              <a:t>(Christopher</a:t>
            </a:r>
            <a:r>
              <a:rPr sz="1500" spc="-5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Manning)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949" y="3848161"/>
            <a:ext cx="7712075" cy="735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96925">
              <a:lnSpc>
                <a:spcPct val="114999"/>
              </a:lnSpc>
              <a:spcBef>
                <a:spcPts val="100"/>
              </a:spcBef>
            </a:pPr>
            <a:r>
              <a:rPr sz="1350" dirty="0">
                <a:latin typeface="Arial MT"/>
                <a:cs typeface="Arial MT"/>
              </a:rPr>
              <a:t>Make computers </a:t>
            </a:r>
            <a:r>
              <a:rPr sz="1350" spc="-5" dirty="0">
                <a:latin typeface="Arial MT"/>
                <a:cs typeface="Arial MT"/>
              </a:rPr>
              <a:t>to understand natural language to do </a:t>
            </a:r>
            <a:r>
              <a:rPr sz="1350" dirty="0">
                <a:latin typeface="Arial MT"/>
                <a:cs typeface="Arial MT"/>
              </a:rPr>
              <a:t>certain </a:t>
            </a:r>
            <a:r>
              <a:rPr sz="1350" spc="-5" dirty="0">
                <a:latin typeface="Arial MT"/>
                <a:cs typeface="Arial MT"/>
              </a:rPr>
              <a:t>task humans </a:t>
            </a:r>
            <a:r>
              <a:rPr sz="1350" dirty="0">
                <a:latin typeface="Arial MT"/>
                <a:cs typeface="Arial MT"/>
              </a:rPr>
              <a:t>can </a:t>
            </a:r>
            <a:r>
              <a:rPr sz="1350" spc="-5" dirty="0">
                <a:latin typeface="Arial MT"/>
                <a:cs typeface="Arial MT"/>
              </a:rPr>
              <a:t>do </a:t>
            </a:r>
            <a:r>
              <a:rPr sz="1350" dirty="0">
                <a:latin typeface="Arial MT"/>
                <a:cs typeface="Arial MT"/>
              </a:rPr>
              <a:t>such </a:t>
            </a:r>
            <a:r>
              <a:rPr sz="1350" spc="-5" dirty="0">
                <a:latin typeface="Arial MT"/>
                <a:cs typeface="Arial MT"/>
              </a:rPr>
              <a:t>as </a:t>
            </a:r>
            <a:r>
              <a:rPr sz="1350" spc="-365" dirty="0">
                <a:latin typeface="Arial MT"/>
                <a:cs typeface="Arial MT"/>
              </a:rPr>
              <a:t> </a:t>
            </a:r>
            <a:r>
              <a:rPr sz="1350" dirty="0">
                <a:latin typeface="Arial MT"/>
                <a:cs typeface="Arial MT"/>
              </a:rPr>
              <a:t>Machine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-5" dirty="0">
                <a:latin typeface="Arial MT"/>
                <a:cs typeface="Arial MT"/>
              </a:rPr>
              <a:t>translation, Summarization, Questions</a:t>
            </a:r>
            <a:r>
              <a:rPr sz="1350" spc="-10" dirty="0">
                <a:latin typeface="Arial MT"/>
                <a:cs typeface="Arial MT"/>
              </a:rPr>
              <a:t> </a:t>
            </a:r>
            <a:r>
              <a:rPr sz="1350" spc="-5" dirty="0">
                <a:latin typeface="Arial MT"/>
                <a:cs typeface="Arial MT"/>
              </a:rPr>
              <a:t>answering</a:t>
            </a:r>
            <a:endParaRPr sz="1350">
              <a:latin typeface="Arial MT"/>
              <a:cs typeface="Arial MT"/>
            </a:endParaRPr>
          </a:p>
          <a:p>
            <a:pPr marL="6193155">
              <a:lnSpc>
                <a:spcPct val="100000"/>
              </a:lnSpc>
              <a:spcBef>
                <a:spcPts val="240"/>
              </a:spcBef>
            </a:pPr>
            <a:r>
              <a:rPr sz="1350" dirty="0">
                <a:latin typeface="Arial MT"/>
                <a:cs typeface="Arial MT"/>
              </a:rPr>
              <a:t>(Behrooz</a:t>
            </a:r>
            <a:r>
              <a:rPr sz="1350" spc="-85" dirty="0">
                <a:latin typeface="Arial MT"/>
                <a:cs typeface="Arial MT"/>
              </a:rPr>
              <a:t> </a:t>
            </a:r>
            <a:r>
              <a:rPr sz="1350" dirty="0">
                <a:latin typeface="Arial MT"/>
                <a:cs typeface="Arial MT"/>
              </a:rPr>
              <a:t>Mansouri)</a:t>
            </a:r>
            <a:endParaRPr sz="135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0975" y="792950"/>
            <a:ext cx="718349" cy="9133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82661" y="2364525"/>
            <a:ext cx="775000" cy="775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82637" y="3797788"/>
            <a:ext cx="775024" cy="77502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4221" y="58547"/>
            <a:ext cx="506412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-10" dirty="0"/>
              <a:t>Example</a:t>
            </a:r>
            <a:r>
              <a:rPr sz="2850" dirty="0"/>
              <a:t>:</a:t>
            </a:r>
            <a:r>
              <a:rPr sz="2850" spc="-10" dirty="0"/>
              <a:t> </a:t>
            </a:r>
            <a:r>
              <a:rPr sz="2850" spc="-5" dirty="0"/>
              <a:t>Conversationa</a:t>
            </a:r>
            <a:r>
              <a:rPr sz="2850" dirty="0"/>
              <a:t>l</a:t>
            </a:r>
            <a:r>
              <a:rPr sz="2850" spc="-165" dirty="0"/>
              <a:t> </a:t>
            </a:r>
            <a:r>
              <a:rPr sz="2850" spc="-10" dirty="0"/>
              <a:t>Agent</a:t>
            </a:r>
            <a:endParaRPr sz="2850"/>
          </a:p>
        </p:txBody>
      </p:sp>
      <p:sp>
        <p:nvSpPr>
          <p:cNvPr id="3" name="object 3"/>
          <p:cNvSpPr txBox="1"/>
          <p:nvPr/>
        </p:nvSpPr>
        <p:spPr>
          <a:xfrm>
            <a:off x="218225" y="733638"/>
            <a:ext cx="2988310" cy="157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Arial MT"/>
                <a:cs typeface="Arial MT"/>
              </a:rPr>
              <a:t>Conversational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agents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contain:</a:t>
            </a:r>
            <a:endParaRPr sz="1700">
              <a:latin typeface="Arial MT"/>
              <a:cs typeface="Arial MT"/>
            </a:endParaRPr>
          </a:p>
          <a:p>
            <a:pPr marL="469900" indent="-35941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1700" spc="-5" dirty="0">
                <a:latin typeface="Arial MT"/>
                <a:cs typeface="Arial MT"/>
              </a:rPr>
              <a:t>Speech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recognition</a:t>
            </a:r>
            <a:endParaRPr sz="1700">
              <a:latin typeface="Arial MT"/>
              <a:cs typeface="Arial MT"/>
            </a:endParaRPr>
          </a:p>
          <a:p>
            <a:pPr marL="469900" indent="-35941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1700" spc="-5" dirty="0">
                <a:latin typeface="Arial MT"/>
                <a:cs typeface="Arial MT"/>
              </a:rPr>
              <a:t>Language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analysis</a:t>
            </a:r>
            <a:endParaRPr sz="1700">
              <a:latin typeface="Arial MT"/>
              <a:cs typeface="Arial MT"/>
            </a:endParaRPr>
          </a:p>
          <a:p>
            <a:pPr marL="469900" indent="-35941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1700" spc="-5" dirty="0">
                <a:latin typeface="Arial MT"/>
                <a:cs typeface="Arial MT"/>
              </a:rPr>
              <a:t>Dialogue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processing</a:t>
            </a:r>
            <a:endParaRPr sz="1700">
              <a:latin typeface="Arial MT"/>
              <a:cs typeface="Arial MT"/>
            </a:endParaRPr>
          </a:p>
          <a:p>
            <a:pPr marL="469900" indent="-35941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1700" spc="-5" dirty="0">
                <a:latin typeface="Arial MT"/>
                <a:cs typeface="Arial MT"/>
              </a:rPr>
              <a:t>Information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retrieval</a:t>
            </a:r>
            <a:endParaRPr sz="1700">
              <a:latin typeface="Arial MT"/>
              <a:cs typeface="Arial MT"/>
            </a:endParaRPr>
          </a:p>
          <a:p>
            <a:pPr marL="469900" indent="-35941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1700" spc="-50" dirty="0">
                <a:latin typeface="Arial MT"/>
                <a:cs typeface="Arial MT"/>
              </a:rPr>
              <a:t>Text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to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speech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12237" y="3525780"/>
            <a:ext cx="4431030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84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2001: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Space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Odyssey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2"/>
              </a:rPr>
              <a:t>HAL</a:t>
            </a:r>
            <a:r>
              <a:rPr sz="1800" u="heavy" spc="-8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8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2"/>
              </a:rPr>
              <a:t>9000</a:t>
            </a:r>
            <a:endParaRPr sz="180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  <a:spcBef>
                <a:spcPts val="1495"/>
              </a:spcBef>
            </a:pPr>
            <a:r>
              <a:rPr sz="1250" spc="-5" dirty="0">
                <a:latin typeface="Arial MT"/>
                <a:cs typeface="Arial MT"/>
              </a:rPr>
              <a:t>HAL</a:t>
            </a:r>
            <a:r>
              <a:rPr sz="125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is</a:t>
            </a:r>
            <a:r>
              <a:rPr sz="125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an</a:t>
            </a:r>
            <a:r>
              <a:rPr sz="125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artificial</a:t>
            </a:r>
            <a:r>
              <a:rPr sz="125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agent</a:t>
            </a:r>
            <a:r>
              <a:rPr sz="1250" dirty="0">
                <a:latin typeface="Arial MT"/>
                <a:cs typeface="Arial MT"/>
              </a:rPr>
              <a:t> capable</a:t>
            </a:r>
            <a:r>
              <a:rPr sz="1250" spc="5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of</a:t>
            </a:r>
            <a:r>
              <a:rPr sz="1250" dirty="0">
                <a:latin typeface="Arial MT"/>
                <a:cs typeface="Arial MT"/>
              </a:rPr>
              <a:t> such</a:t>
            </a:r>
            <a:r>
              <a:rPr sz="1250" spc="5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advanced </a:t>
            </a:r>
            <a:r>
              <a:rPr sz="125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language-processing behavior as </a:t>
            </a:r>
            <a:r>
              <a:rPr sz="1250" dirty="0">
                <a:latin typeface="Arial MT"/>
                <a:cs typeface="Arial MT"/>
              </a:rPr>
              <a:t>speaking </a:t>
            </a:r>
            <a:r>
              <a:rPr sz="1250" spc="-5" dirty="0">
                <a:latin typeface="Arial MT"/>
                <a:cs typeface="Arial MT"/>
              </a:rPr>
              <a:t>and understanding </a:t>
            </a:r>
            <a:r>
              <a:rPr sz="125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English,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and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at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dirty="0">
                <a:latin typeface="Arial MT"/>
                <a:cs typeface="Arial MT"/>
              </a:rPr>
              <a:t>a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dirty="0">
                <a:latin typeface="Arial MT"/>
                <a:cs typeface="Arial MT"/>
              </a:rPr>
              <a:t>crucial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dirty="0">
                <a:latin typeface="Arial MT"/>
                <a:cs typeface="Arial MT"/>
              </a:rPr>
              <a:t>moment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in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the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plot,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even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dirty="0">
                <a:latin typeface="Arial MT"/>
                <a:cs typeface="Arial MT"/>
              </a:rPr>
              <a:t>reading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lips</a:t>
            </a:r>
            <a:endParaRPr sz="12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8525" y="878912"/>
            <a:ext cx="3259374" cy="244514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79375" y="2710288"/>
            <a:ext cx="3223260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spc="-5" dirty="0">
                <a:solidFill>
                  <a:srgbClr val="9900FF"/>
                </a:solidFill>
                <a:latin typeface="Arial"/>
                <a:cs typeface="Arial"/>
              </a:rPr>
              <a:t>Anees</a:t>
            </a:r>
            <a:r>
              <a:rPr sz="1400" spc="-5" dirty="0">
                <a:latin typeface="Arial MT"/>
                <a:cs typeface="Arial MT"/>
              </a:rPr>
              <a:t>:</a:t>
            </a:r>
            <a:endParaRPr sz="1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Open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pod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bay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doors,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Hal.</a:t>
            </a:r>
            <a:endParaRPr sz="1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9900FF"/>
                </a:solidFill>
                <a:latin typeface="Arial"/>
                <a:cs typeface="Arial"/>
              </a:rPr>
              <a:t>HAL</a:t>
            </a:r>
            <a:r>
              <a:rPr sz="1400" b="1" spc="-5" dirty="0">
                <a:latin typeface="Arial"/>
                <a:cs typeface="Arial"/>
              </a:rPr>
              <a:t>: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I’m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sorry,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Dave,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I’m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afraid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can’t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do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that.</a:t>
            </a:r>
            <a:endParaRPr sz="1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lang="en-US" sz="1400" b="1" spc="-5" dirty="0">
                <a:solidFill>
                  <a:srgbClr val="9900FF"/>
                </a:solidFill>
                <a:latin typeface="Arial"/>
                <a:cs typeface="Arial"/>
              </a:rPr>
              <a:t>Anees</a:t>
            </a:r>
            <a:r>
              <a:rPr sz="1400" b="1" spc="-5" dirty="0">
                <a:latin typeface="Arial"/>
                <a:cs typeface="Arial"/>
              </a:rPr>
              <a:t>: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What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are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you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talking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about,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Hal?</a:t>
            </a:r>
            <a:endParaRPr sz="1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...</a:t>
            </a:r>
            <a:r>
              <a:rPr sz="1400" b="1" spc="-5" dirty="0">
                <a:solidFill>
                  <a:srgbClr val="9900FF"/>
                </a:solidFill>
                <a:latin typeface="Arial"/>
                <a:cs typeface="Arial"/>
              </a:rPr>
              <a:t>HAL</a:t>
            </a:r>
            <a:r>
              <a:rPr sz="1400" b="1" spc="-5" dirty="0">
                <a:latin typeface="Arial"/>
                <a:cs typeface="Arial"/>
              </a:rPr>
              <a:t>:</a:t>
            </a:r>
            <a:endParaRPr sz="14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I know </a:t>
            </a:r>
            <a:r>
              <a:rPr sz="1400" spc="-5" dirty="0">
                <a:latin typeface="Arial MT"/>
                <a:cs typeface="Arial MT"/>
              </a:rPr>
              <a:t>that </a:t>
            </a:r>
            <a:r>
              <a:rPr sz="1400" dirty="0">
                <a:latin typeface="Arial MT"/>
                <a:cs typeface="Arial MT"/>
              </a:rPr>
              <a:t>you </a:t>
            </a:r>
            <a:r>
              <a:rPr sz="1400" spc="-5" dirty="0">
                <a:latin typeface="Arial MT"/>
                <a:cs typeface="Arial MT"/>
              </a:rPr>
              <a:t>and Frank were planning </a:t>
            </a:r>
            <a:r>
              <a:rPr sz="1400" spc="-3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 disconnect </a:t>
            </a:r>
            <a:r>
              <a:rPr sz="1400" dirty="0">
                <a:latin typeface="Arial MT"/>
                <a:cs typeface="Arial MT"/>
              </a:rPr>
              <a:t>me, </a:t>
            </a:r>
            <a:r>
              <a:rPr sz="1400" spc="-5" dirty="0">
                <a:latin typeface="Arial MT"/>
                <a:cs typeface="Arial MT"/>
              </a:rPr>
              <a:t>and I'm afraid that's </a:t>
            </a:r>
            <a:r>
              <a:rPr sz="1400" dirty="0">
                <a:latin typeface="Arial MT"/>
                <a:cs typeface="Arial MT"/>
              </a:rPr>
              <a:t> something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cannot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allow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happen.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9855" y="60223"/>
            <a:ext cx="527621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Natural</a:t>
            </a:r>
            <a:r>
              <a:rPr spc="-15" dirty="0"/>
              <a:t> </a:t>
            </a:r>
            <a:r>
              <a:rPr spc="5" dirty="0"/>
              <a:t>Language</a:t>
            </a:r>
            <a:r>
              <a:rPr spc="-15" dirty="0"/>
              <a:t> </a:t>
            </a:r>
            <a:r>
              <a:rPr spc="5" dirty="0"/>
              <a:t>Processing:</a:t>
            </a:r>
            <a:r>
              <a:rPr spc="-65" dirty="0"/>
              <a:t> </a:t>
            </a:r>
            <a:r>
              <a:rPr spc="-50" dirty="0"/>
              <a:t>Terms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0949" y="679663"/>
            <a:ext cx="8592185" cy="2795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9209">
              <a:lnSpc>
                <a:spcPct val="117100"/>
              </a:lnSpc>
              <a:spcBef>
                <a:spcPts val="90"/>
              </a:spcBef>
            </a:pPr>
            <a:r>
              <a:rPr sz="2200" b="1" spc="15" dirty="0">
                <a:solidFill>
                  <a:srgbClr val="0000FF"/>
                </a:solidFill>
                <a:latin typeface="Arial"/>
                <a:cs typeface="Arial"/>
              </a:rPr>
              <a:t>Natural language </a:t>
            </a:r>
            <a:r>
              <a:rPr sz="2200" spc="15" dirty="0">
                <a:latin typeface="Arial MT"/>
                <a:cs typeface="Arial MT"/>
              </a:rPr>
              <a:t>refers </a:t>
            </a:r>
            <a:r>
              <a:rPr sz="2200" spc="10" dirty="0">
                <a:latin typeface="Arial MT"/>
                <a:cs typeface="Arial MT"/>
              </a:rPr>
              <a:t>to </a:t>
            </a:r>
            <a:r>
              <a:rPr sz="2200" spc="15" dirty="0">
                <a:latin typeface="Arial MT"/>
                <a:cs typeface="Arial MT"/>
              </a:rPr>
              <a:t>the language </a:t>
            </a:r>
            <a:r>
              <a:rPr sz="2200" spc="10" dirty="0">
                <a:latin typeface="Arial MT"/>
                <a:cs typeface="Arial MT"/>
              </a:rPr>
              <a:t>that </a:t>
            </a:r>
            <a:r>
              <a:rPr sz="2200" spc="15" dirty="0">
                <a:latin typeface="Arial MT"/>
                <a:cs typeface="Arial MT"/>
              </a:rPr>
              <a:t>humans use </a:t>
            </a:r>
            <a:r>
              <a:rPr sz="2200" spc="10" dirty="0">
                <a:latin typeface="Arial MT"/>
                <a:cs typeface="Arial MT"/>
              </a:rPr>
              <a:t>to 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20" dirty="0">
                <a:latin typeface="Arial MT"/>
                <a:cs typeface="Arial MT"/>
              </a:rPr>
              <a:t>communicate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10" dirty="0">
                <a:latin typeface="Arial MT"/>
                <a:cs typeface="Arial MT"/>
              </a:rPr>
              <a:t>with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15" dirty="0">
                <a:latin typeface="Arial MT"/>
                <a:cs typeface="Arial MT"/>
              </a:rPr>
              <a:t>each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other,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20" dirty="0">
                <a:latin typeface="Arial MT"/>
                <a:cs typeface="Arial MT"/>
              </a:rPr>
              <a:t>such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15" dirty="0">
                <a:latin typeface="Arial MT"/>
                <a:cs typeface="Arial MT"/>
              </a:rPr>
              <a:t>as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10" dirty="0">
                <a:latin typeface="Arial MT"/>
                <a:cs typeface="Arial MT"/>
              </a:rPr>
              <a:t>English,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15" dirty="0">
                <a:latin typeface="Arial MT"/>
                <a:cs typeface="Arial MT"/>
              </a:rPr>
              <a:t>Spanish,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15" dirty="0">
                <a:latin typeface="Arial MT"/>
                <a:cs typeface="Arial MT"/>
              </a:rPr>
              <a:t>or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15" dirty="0">
                <a:latin typeface="Arial MT"/>
                <a:cs typeface="Arial MT"/>
              </a:rPr>
              <a:t>Chinese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200" b="1" spc="15" dirty="0">
                <a:solidFill>
                  <a:srgbClr val="0000FF"/>
                </a:solidFill>
                <a:latin typeface="Arial"/>
                <a:cs typeface="Arial"/>
              </a:rPr>
              <a:t>Processing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1950" dirty="0">
                <a:latin typeface="Arial MT"/>
                <a:cs typeface="Arial MT"/>
              </a:rPr>
              <a:t>As </a:t>
            </a:r>
            <a:r>
              <a:rPr sz="1950" spc="-5" dirty="0">
                <a:latin typeface="Arial MT"/>
                <a:cs typeface="Arial MT"/>
              </a:rPr>
              <a:t>distinguished</a:t>
            </a:r>
            <a:r>
              <a:rPr sz="1950" spc="5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from data</a:t>
            </a:r>
            <a:r>
              <a:rPr sz="1950" spc="5" dirty="0">
                <a:latin typeface="Arial MT"/>
                <a:cs typeface="Arial MT"/>
              </a:rPr>
              <a:t> </a:t>
            </a:r>
            <a:r>
              <a:rPr sz="1950" spc="-5" dirty="0">
                <a:latin typeface="Arial MT"/>
                <a:cs typeface="Arial MT"/>
              </a:rPr>
              <a:t>processing</a:t>
            </a:r>
            <a:endParaRPr sz="1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950" b="1" dirty="0">
                <a:latin typeface="Arial"/>
                <a:cs typeface="Arial"/>
              </a:rPr>
              <a:t>Question</a:t>
            </a:r>
            <a:r>
              <a:rPr sz="1950" dirty="0">
                <a:latin typeface="Arial MT"/>
                <a:cs typeface="Arial MT"/>
              </a:rPr>
              <a:t>:</a:t>
            </a:r>
            <a:r>
              <a:rPr sz="1950" spc="-10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How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is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data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processing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and natural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language</a:t>
            </a:r>
            <a:r>
              <a:rPr sz="1950" spc="-5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processing</a:t>
            </a:r>
            <a:r>
              <a:rPr sz="1950" spc="-5" dirty="0">
                <a:latin typeface="Arial MT"/>
                <a:cs typeface="Arial MT"/>
              </a:rPr>
              <a:t> different?</a:t>
            </a:r>
            <a:endParaRPr sz="1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9855" y="60223"/>
            <a:ext cx="527621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Natural</a:t>
            </a:r>
            <a:r>
              <a:rPr spc="-15" dirty="0"/>
              <a:t> </a:t>
            </a:r>
            <a:r>
              <a:rPr spc="5" dirty="0"/>
              <a:t>Language</a:t>
            </a:r>
            <a:r>
              <a:rPr spc="-15" dirty="0"/>
              <a:t> </a:t>
            </a:r>
            <a:r>
              <a:rPr spc="5" dirty="0"/>
              <a:t>Processing:</a:t>
            </a:r>
            <a:r>
              <a:rPr spc="-65" dirty="0"/>
              <a:t> </a:t>
            </a:r>
            <a:r>
              <a:rPr spc="-50" dirty="0"/>
              <a:t>Terms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0949" y="691956"/>
            <a:ext cx="8780145" cy="17551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1640">
              <a:lnSpc>
                <a:spcPct val="114999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Consider the Unix wc program, which </a:t>
            </a:r>
            <a:r>
              <a:rPr sz="1800" dirty="0">
                <a:latin typeface="Arial MT"/>
                <a:cs typeface="Arial MT"/>
              </a:rPr>
              <a:t>counts </a:t>
            </a:r>
            <a:r>
              <a:rPr sz="1800" spc="-5" dirty="0">
                <a:latin typeface="Arial MT"/>
                <a:cs typeface="Arial MT"/>
              </a:rPr>
              <a:t>the total number of bytes, words, and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lines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text file</a:t>
            </a:r>
            <a:endParaRPr sz="1800">
              <a:latin typeface="Arial MT"/>
              <a:cs typeface="Arial MT"/>
            </a:endParaRPr>
          </a:p>
          <a:p>
            <a:pPr marL="469900" indent="-367030">
              <a:lnSpc>
                <a:spcPct val="100000"/>
              </a:lnSpc>
              <a:spcBef>
                <a:spcPts val="152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Arial MT"/>
                <a:cs typeface="Arial MT"/>
              </a:rPr>
              <a:t>When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 </a:t>
            </a:r>
            <a:r>
              <a:rPr sz="1800" dirty="0">
                <a:latin typeface="Arial MT"/>
                <a:cs typeface="Arial MT"/>
              </a:rPr>
              <a:t>count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bytes 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lines,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wc 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 ordinary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 MT"/>
                <a:cs typeface="Arial MT"/>
              </a:rPr>
              <a:t>data processing </a:t>
            </a:r>
            <a:r>
              <a:rPr sz="1800" spc="-5" dirty="0">
                <a:latin typeface="Arial MT"/>
                <a:cs typeface="Arial MT"/>
              </a:rPr>
              <a:t>application</a:t>
            </a:r>
            <a:endParaRPr sz="1800">
              <a:latin typeface="Arial MT"/>
              <a:cs typeface="Arial MT"/>
            </a:endParaRPr>
          </a:p>
          <a:p>
            <a:pPr marL="469900" marR="132080" indent="-367030">
              <a:lnSpc>
                <a:spcPct val="114999"/>
              </a:lnSpc>
              <a:buChar char="●"/>
              <a:tabLst>
                <a:tab pos="469265" algn="l"/>
                <a:tab pos="469900" algn="l"/>
              </a:tabLst>
            </a:pPr>
            <a:r>
              <a:rPr sz="1800" spc="-20" dirty="0">
                <a:latin typeface="Arial MT"/>
                <a:cs typeface="Arial MT"/>
              </a:rPr>
              <a:t>However,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when it 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used to </a:t>
            </a:r>
            <a:r>
              <a:rPr sz="1800" dirty="0">
                <a:latin typeface="Arial MT"/>
                <a:cs typeface="Arial MT"/>
              </a:rPr>
              <a:t>count</a:t>
            </a:r>
            <a:r>
              <a:rPr sz="1800" spc="-5" dirty="0">
                <a:latin typeface="Arial MT"/>
                <a:cs typeface="Arial MT"/>
              </a:rPr>
              <a:t> 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words in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file,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 </a:t>
            </a:r>
            <a:r>
              <a:rPr sz="1800" dirty="0">
                <a:latin typeface="Arial MT"/>
                <a:cs typeface="Arial MT"/>
              </a:rPr>
              <a:t>requires</a:t>
            </a:r>
            <a:r>
              <a:rPr sz="1800" spc="65" dirty="0"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00FF"/>
                </a:solidFill>
                <a:latin typeface="Arial MT"/>
                <a:cs typeface="Arial MT"/>
              </a:rPr>
              <a:t>knowledge </a:t>
            </a:r>
            <a:r>
              <a:rPr sz="1800" spc="-5" dirty="0">
                <a:latin typeface="Arial MT"/>
                <a:cs typeface="Arial MT"/>
              </a:rPr>
              <a:t>about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what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means</a:t>
            </a:r>
            <a:r>
              <a:rPr sz="1800" spc="-5" dirty="0">
                <a:latin typeface="Arial MT"/>
                <a:cs typeface="Arial MT"/>
              </a:rPr>
              <a:t> 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word 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thus becomes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 MT"/>
                <a:cs typeface="Arial MT"/>
              </a:rPr>
              <a:t>language</a:t>
            </a:r>
            <a:r>
              <a:rPr sz="18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 MT"/>
                <a:cs typeface="Arial MT"/>
              </a:rPr>
              <a:t>processing</a:t>
            </a:r>
            <a:r>
              <a:rPr sz="18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system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400" y="60223"/>
            <a:ext cx="837565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Natural</a:t>
            </a:r>
            <a:r>
              <a:rPr spc="-5" dirty="0"/>
              <a:t> </a:t>
            </a:r>
            <a:r>
              <a:rPr spc="5" dirty="0"/>
              <a:t>Language</a:t>
            </a:r>
            <a:r>
              <a:rPr dirty="0"/>
              <a:t> </a:t>
            </a:r>
            <a:r>
              <a:rPr spc="5" dirty="0"/>
              <a:t>Processing</a:t>
            </a:r>
            <a:r>
              <a:rPr spc="-5" dirty="0"/>
              <a:t> </a:t>
            </a:r>
            <a:r>
              <a:rPr spc="10" dirty="0"/>
              <a:t>vs</a:t>
            </a:r>
            <a:r>
              <a:rPr dirty="0"/>
              <a:t> </a:t>
            </a:r>
            <a:r>
              <a:rPr spc="5" dirty="0"/>
              <a:t>Computational</a:t>
            </a:r>
            <a:r>
              <a:rPr dirty="0"/>
              <a:t> Linguistics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0949" y="733359"/>
            <a:ext cx="8662670" cy="3270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5" dirty="0">
                <a:latin typeface="Arial MT"/>
                <a:cs typeface="Arial MT"/>
              </a:rPr>
              <a:t>In</a:t>
            </a:r>
            <a:r>
              <a:rPr sz="1750" spc="-10" dirty="0">
                <a:latin typeface="Arial MT"/>
                <a:cs typeface="Arial MT"/>
              </a:rPr>
              <a:t> </a:t>
            </a:r>
            <a:r>
              <a:rPr sz="1750" spc="-5" dirty="0">
                <a:solidFill>
                  <a:srgbClr val="0000FF"/>
                </a:solidFill>
                <a:latin typeface="Arial MT"/>
                <a:cs typeface="Arial MT"/>
              </a:rPr>
              <a:t>linguistics</a:t>
            </a:r>
            <a:r>
              <a:rPr sz="1750" spc="-5" dirty="0">
                <a:latin typeface="Arial MT"/>
                <a:cs typeface="Arial MT"/>
              </a:rPr>
              <a:t>,</a:t>
            </a:r>
            <a:r>
              <a:rPr sz="1750" spc="-10" dirty="0">
                <a:latin typeface="Arial MT"/>
                <a:cs typeface="Arial MT"/>
              </a:rPr>
              <a:t> </a:t>
            </a:r>
            <a:r>
              <a:rPr sz="1750" spc="-5" dirty="0">
                <a:latin typeface="Arial MT"/>
                <a:cs typeface="Arial MT"/>
              </a:rPr>
              <a:t>language</a:t>
            </a:r>
            <a:r>
              <a:rPr sz="1750" spc="-15" dirty="0">
                <a:latin typeface="Arial MT"/>
                <a:cs typeface="Arial MT"/>
              </a:rPr>
              <a:t> </a:t>
            </a:r>
            <a:r>
              <a:rPr sz="1750" spc="-5" dirty="0">
                <a:latin typeface="Arial MT"/>
                <a:cs typeface="Arial MT"/>
              </a:rPr>
              <a:t>is</a:t>
            </a:r>
            <a:r>
              <a:rPr sz="1750" spc="-10" dirty="0">
                <a:latin typeface="Arial MT"/>
                <a:cs typeface="Arial MT"/>
              </a:rPr>
              <a:t> </a:t>
            </a:r>
            <a:r>
              <a:rPr sz="1750" spc="-5" dirty="0">
                <a:latin typeface="Arial MT"/>
                <a:cs typeface="Arial MT"/>
              </a:rPr>
              <a:t>the</a:t>
            </a:r>
            <a:r>
              <a:rPr sz="1750" spc="-15" dirty="0">
                <a:latin typeface="Arial MT"/>
                <a:cs typeface="Arial MT"/>
              </a:rPr>
              <a:t> </a:t>
            </a:r>
            <a:r>
              <a:rPr sz="1750" spc="-5" dirty="0">
                <a:latin typeface="Arial MT"/>
                <a:cs typeface="Arial MT"/>
              </a:rPr>
              <a:t>object</a:t>
            </a:r>
            <a:r>
              <a:rPr sz="1750" spc="-10" dirty="0">
                <a:latin typeface="Arial MT"/>
                <a:cs typeface="Arial MT"/>
              </a:rPr>
              <a:t> </a:t>
            </a:r>
            <a:r>
              <a:rPr sz="1750" spc="-5" dirty="0">
                <a:latin typeface="Arial MT"/>
                <a:cs typeface="Arial MT"/>
              </a:rPr>
              <a:t>of</a:t>
            </a:r>
            <a:r>
              <a:rPr sz="1750" spc="-15" dirty="0">
                <a:latin typeface="Arial MT"/>
                <a:cs typeface="Arial MT"/>
              </a:rPr>
              <a:t> </a:t>
            </a:r>
            <a:r>
              <a:rPr sz="1750" dirty="0">
                <a:latin typeface="Arial MT"/>
                <a:cs typeface="Arial MT"/>
              </a:rPr>
              <a:t>study</a:t>
            </a:r>
          </a:p>
          <a:p>
            <a:pPr marL="469900" marR="5080" indent="-355600">
              <a:lnSpc>
                <a:spcPct val="114999"/>
              </a:lnSpc>
              <a:spcBef>
                <a:spcPts val="1220"/>
              </a:spcBef>
              <a:buChar char="●"/>
              <a:tabLst>
                <a:tab pos="469265" algn="l"/>
                <a:tab pos="469900" algn="l"/>
              </a:tabLst>
            </a:pPr>
            <a:r>
              <a:rPr sz="1650" spc="-5" dirty="0">
                <a:latin typeface="Arial MT"/>
                <a:cs typeface="Arial MT"/>
              </a:rPr>
              <a:t>Computational </a:t>
            </a:r>
            <a:r>
              <a:rPr sz="1650" dirty="0">
                <a:latin typeface="Arial MT"/>
                <a:cs typeface="Arial MT"/>
              </a:rPr>
              <a:t>methods may </a:t>
            </a:r>
            <a:r>
              <a:rPr sz="1650" spc="-5" dirty="0">
                <a:latin typeface="Arial MT"/>
                <a:cs typeface="Arial MT"/>
              </a:rPr>
              <a:t>be brought to </a:t>
            </a:r>
            <a:r>
              <a:rPr sz="1650" spc="-25" dirty="0">
                <a:latin typeface="Arial MT"/>
                <a:cs typeface="Arial MT"/>
              </a:rPr>
              <a:t>bear, </a:t>
            </a:r>
            <a:r>
              <a:rPr sz="1650" spc="-5" dirty="0">
                <a:latin typeface="Arial MT"/>
                <a:cs typeface="Arial MT"/>
              </a:rPr>
              <a:t>just as in </a:t>
            </a:r>
            <a:r>
              <a:rPr sz="1650" dirty="0">
                <a:latin typeface="Arial MT"/>
                <a:cs typeface="Arial MT"/>
              </a:rPr>
              <a:t>scientific </a:t>
            </a:r>
            <a:r>
              <a:rPr sz="1650" spc="-5" dirty="0">
                <a:latin typeface="Arial MT"/>
                <a:cs typeface="Arial MT"/>
              </a:rPr>
              <a:t>disciplines like </a:t>
            </a:r>
            <a:r>
              <a:rPr sz="1650" dirty="0">
                <a:latin typeface="Arial MT"/>
                <a:cs typeface="Arial MT"/>
              </a:rPr>
              <a:t> computational</a:t>
            </a:r>
            <a:r>
              <a:rPr sz="1650" spc="-10" dirty="0">
                <a:latin typeface="Arial MT"/>
                <a:cs typeface="Arial MT"/>
              </a:rPr>
              <a:t> </a:t>
            </a:r>
            <a:r>
              <a:rPr sz="1650" spc="-5" dirty="0">
                <a:latin typeface="Arial MT"/>
                <a:cs typeface="Arial MT"/>
              </a:rPr>
              <a:t>biology</a:t>
            </a:r>
            <a:r>
              <a:rPr sz="1650" spc="-10" dirty="0">
                <a:latin typeface="Arial MT"/>
                <a:cs typeface="Arial MT"/>
              </a:rPr>
              <a:t> </a:t>
            </a:r>
            <a:r>
              <a:rPr sz="1650" spc="-5" dirty="0">
                <a:latin typeface="Arial MT"/>
                <a:cs typeface="Arial MT"/>
              </a:rPr>
              <a:t>and </a:t>
            </a:r>
            <a:r>
              <a:rPr sz="1650" dirty="0">
                <a:latin typeface="Arial MT"/>
                <a:cs typeface="Arial MT"/>
              </a:rPr>
              <a:t>computational</a:t>
            </a:r>
            <a:r>
              <a:rPr sz="1650" spc="-10" dirty="0">
                <a:latin typeface="Arial MT"/>
                <a:cs typeface="Arial MT"/>
              </a:rPr>
              <a:t> </a:t>
            </a:r>
            <a:r>
              <a:rPr sz="1650" spc="-20" dirty="0">
                <a:latin typeface="Arial MT"/>
                <a:cs typeface="Arial MT"/>
              </a:rPr>
              <a:t>astronomy,</a:t>
            </a:r>
            <a:r>
              <a:rPr sz="1650" spc="-10" dirty="0">
                <a:latin typeface="Arial MT"/>
                <a:cs typeface="Arial MT"/>
              </a:rPr>
              <a:t> </a:t>
            </a:r>
            <a:r>
              <a:rPr sz="1650" spc="-5" dirty="0">
                <a:latin typeface="Arial MT"/>
                <a:cs typeface="Arial MT"/>
              </a:rPr>
              <a:t>but they</a:t>
            </a:r>
            <a:r>
              <a:rPr sz="1650" spc="-10" dirty="0">
                <a:latin typeface="Arial MT"/>
                <a:cs typeface="Arial MT"/>
              </a:rPr>
              <a:t> </a:t>
            </a:r>
            <a:r>
              <a:rPr sz="1650" spc="-5" dirty="0">
                <a:latin typeface="Arial MT"/>
                <a:cs typeface="Arial MT"/>
              </a:rPr>
              <a:t>play only</a:t>
            </a:r>
            <a:r>
              <a:rPr sz="1650" spc="-10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a</a:t>
            </a:r>
            <a:r>
              <a:rPr sz="1650" spc="-10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supporting</a:t>
            </a:r>
            <a:r>
              <a:rPr sz="1650" spc="-5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role</a:t>
            </a:r>
          </a:p>
          <a:p>
            <a:pPr>
              <a:lnSpc>
                <a:spcPct val="100000"/>
              </a:lnSpc>
              <a:buFont typeface="Arial MT"/>
              <a:buChar char="●"/>
            </a:pP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●"/>
            </a:pPr>
            <a:endParaRPr sz="2350" dirty="0">
              <a:latin typeface="Arial MT"/>
              <a:cs typeface="Arial MT"/>
            </a:endParaRPr>
          </a:p>
          <a:p>
            <a:pPr marL="12700" marR="233679">
              <a:lnSpc>
                <a:spcPct val="114999"/>
              </a:lnSpc>
            </a:pPr>
            <a:r>
              <a:rPr sz="1750" spc="-5" dirty="0">
                <a:latin typeface="Arial MT"/>
                <a:cs typeface="Arial MT"/>
              </a:rPr>
              <a:t>In </a:t>
            </a:r>
            <a:r>
              <a:rPr sz="1750" dirty="0">
                <a:latin typeface="Arial MT"/>
                <a:cs typeface="Arial MT"/>
              </a:rPr>
              <a:t>contrast, </a:t>
            </a:r>
            <a:r>
              <a:rPr sz="1750" spc="-5" dirty="0">
                <a:solidFill>
                  <a:srgbClr val="0000FF"/>
                </a:solidFill>
                <a:latin typeface="Arial MT"/>
                <a:cs typeface="Arial MT"/>
              </a:rPr>
              <a:t>natural language processing </a:t>
            </a:r>
            <a:r>
              <a:rPr sz="1750" spc="-5" dirty="0">
                <a:latin typeface="Arial MT"/>
                <a:cs typeface="Arial MT"/>
              </a:rPr>
              <a:t>is focused on the design and analysis of </a:t>
            </a:r>
            <a:r>
              <a:rPr sz="1750" dirty="0">
                <a:latin typeface="Arial MT"/>
                <a:cs typeface="Arial MT"/>
              </a:rPr>
              <a:t> computational</a:t>
            </a:r>
            <a:r>
              <a:rPr sz="1750" spc="-15" dirty="0">
                <a:latin typeface="Arial MT"/>
                <a:cs typeface="Arial MT"/>
              </a:rPr>
              <a:t> </a:t>
            </a:r>
            <a:r>
              <a:rPr sz="1750" spc="-5" dirty="0">
                <a:latin typeface="Arial MT"/>
                <a:cs typeface="Arial MT"/>
              </a:rPr>
              <a:t>algorithms</a:t>
            </a:r>
            <a:r>
              <a:rPr sz="1750" spc="-15" dirty="0">
                <a:latin typeface="Arial MT"/>
                <a:cs typeface="Arial MT"/>
              </a:rPr>
              <a:t> </a:t>
            </a:r>
            <a:r>
              <a:rPr sz="1750" spc="-5" dirty="0">
                <a:latin typeface="Arial MT"/>
                <a:cs typeface="Arial MT"/>
              </a:rPr>
              <a:t>and</a:t>
            </a:r>
            <a:r>
              <a:rPr sz="1750" spc="-10" dirty="0">
                <a:latin typeface="Arial MT"/>
                <a:cs typeface="Arial MT"/>
              </a:rPr>
              <a:t> </a:t>
            </a:r>
            <a:r>
              <a:rPr sz="1750" dirty="0">
                <a:latin typeface="Arial MT"/>
                <a:cs typeface="Arial MT"/>
              </a:rPr>
              <a:t>representations</a:t>
            </a:r>
            <a:r>
              <a:rPr sz="1750" spc="-15" dirty="0">
                <a:latin typeface="Arial MT"/>
                <a:cs typeface="Arial MT"/>
              </a:rPr>
              <a:t> </a:t>
            </a:r>
            <a:r>
              <a:rPr sz="1750" spc="-5" dirty="0">
                <a:latin typeface="Arial MT"/>
                <a:cs typeface="Arial MT"/>
              </a:rPr>
              <a:t>for</a:t>
            </a:r>
            <a:r>
              <a:rPr sz="1750" spc="-15" dirty="0">
                <a:latin typeface="Arial MT"/>
                <a:cs typeface="Arial MT"/>
              </a:rPr>
              <a:t> </a:t>
            </a:r>
            <a:r>
              <a:rPr sz="1750" spc="-5" dirty="0">
                <a:latin typeface="Arial MT"/>
                <a:cs typeface="Arial MT"/>
              </a:rPr>
              <a:t>processing</a:t>
            </a:r>
            <a:r>
              <a:rPr sz="1750" spc="-10" dirty="0">
                <a:latin typeface="Arial MT"/>
                <a:cs typeface="Arial MT"/>
              </a:rPr>
              <a:t> </a:t>
            </a:r>
            <a:r>
              <a:rPr sz="1750" spc="-5" dirty="0">
                <a:latin typeface="Arial MT"/>
                <a:cs typeface="Arial MT"/>
              </a:rPr>
              <a:t>natural</a:t>
            </a:r>
            <a:r>
              <a:rPr sz="1750" spc="-15" dirty="0">
                <a:latin typeface="Arial MT"/>
                <a:cs typeface="Arial MT"/>
              </a:rPr>
              <a:t> </a:t>
            </a:r>
            <a:r>
              <a:rPr sz="1750" spc="-5" dirty="0">
                <a:latin typeface="Arial MT"/>
                <a:cs typeface="Arial MT"/>
              </a:rPr>
              <a:t>human</a:t>
            </a:r>
            <a:r>
              <a:rPr sz="1750" spc="-15" dirty="0">
                <a:latin typeface="Arial MT"/>
                <a:cs typeface="Arial MT"/>
              </a:rPr>
              <a:t> </a:t>
            </a:r>
            <a:r>
              <a:rPr sz="1750" spc="-5" dirty="0">
                <a:latin typeface="Arial MT"/>
                <a:cs typeface="Arial MT"/>
              </a:rPr>
              <a:t>language</a:t>
            </a:r>
            <a:endParaRPr sz="1750" dirty="0">
              <a:latin typeface="Arial MT"/>
              <a:cs typeface="Arial MT"/>
            </a:endParaRPr>
          </a:p>
          <a:p>
            <a:pPr marL="469900" marR="339725" indent="-355600">
              <a:lnSpc>
                <a:spcPct val="114999"/>
              </a:lnSpc>
              <a:spcBef>
                <a:spcPts val="1225"/>
              </a:spcBef>
              <a:buChar char="●"/>
              <a:tabLst>
                <a:tab pos="469265" algn="l"/>
                <a:tab pos="469900" algn="l"/>
              </a:tabLst>
            </a:pPr>
            <a:r>
              <a:rPr sz="1650" spc="-5" dirty="0">
                <a:latin typeface="Arial MT"/>
                <a:cs typeface="Arial MT"/>
              </a:rPr>
              <a:t>The goal of natural language processing is to provide new </a:t>
            </a:r>
            <a:r>
              <a:rPr sz="1650" dirty="0">
                <a:latin typeface="Arial MT"/>
                <a:cs typeface="Arial MT"/>
              </a:rPr>
              <a:t>computational capabilities </a:t>
            </a:r>
            <a:r>
              <a:rPr sz="1650" spc="-445" dirty="0">
                <a:latin typeface="Arial MT"/>
                <a:cs typeface="Arial MT"/>
              </a:rPr>
              <a:t> </a:t>
            </a:r>
            <a:r>
              <a:rPr sz="1650" spc="-5" dirty="0">
                <a:latin typeface="Arial MT"/>
                <a:cs typeface="Arial MT"/>
              </a:rPr>
              <a:t>around human language: for example, extracting information from texts, translating 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spc="-5" dirty="0">
                <a:latin typeface="Arial MT"/>
                <a:cs typeface="Arial MT"/>
              </a:rPr>
              <a:t>between</a:t>
            </a:r>
            <a:r>
              <a:rPr sz="1650" spc="-15" dirty="0">
                <a:latin typeface="Arial MT"/>
                <a:cs typeface="Arial MT"/>
              </a:rPr>
              <a:t> </a:t>
            </a:r>
            <a:r>
              <a:rPr sz="1650" spc="-5" dirty="0">
                <a:latin typeface="Arial MT"/>
                <a:cs typeface="Arial MT"/>
              </a:rPr>
              <a:t>languages,</a:t>
            </a:r>
            <a:r>
              <a:rPr sz="1650" spc="-15" dirty="0">
                <a:latin typeface="Arial MT"/>
                <a:cs typeface="Arial MT"/>
              </a:rPr>
              <a:t> </a:t>
            </a:r>
            <a:r>
              <a:rPr sz="1650" spc="-5" dirty="0">
                <a:latin typeface="Arial MT"/>
                <a:cs typeface="Arial MT"/>
              </a:rPr>
              <a:t>answering</a:t>
            </a:r>
            <a:r>
              <a:rPr sz="1650" spc="-10" dirty="0">
                <a:latin typeface="Arial MT"/>
                <a:cs typeface="Arial MT"/>
              </a:rPr>
              <a:t> </a:t>
            </a:r>
            <a:r>
              <a:rPr sz="1650" spc="-5" dirty="0">
                <a:latin typeface="Arial MT"/>
                <a:cs typeface="Arial MT"/>
              </a:rPr>
              <a:t>questions,</a:t>
            </a:r>
            <a:r>
              <a:rPr sz="1650" spc="-15" dirty="0">
                <a:latin typeface="Arial MT"/>
                <a:cs typeface="Arial MT"/>
              </a:rPr>
              <a:t> </a:t>
            </a:r>
            <a:r>
              <a:rPr sz="1650" spc="-5" dirty="0">
                <a:latin typeface="Arial MT"/>
                <a:cs typeface="Arial MT"/>
              </a:rPr>
              <a:t>holding</a:t>
            </a:r>
            <a:r>
              <a:rPr sz="1650" spc="-15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a</a:t>
            </a:r>
            <a:r>
              <a:rPr sz="1650" spc="-10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conversation,</a:t>
            </a:r>
            <a:r>
              <a:rPr sz="1650" spc="-15" dirty="0">
                <a:latin typeface="Arial MT"/>
                <a:cs typeface="Arial MT"/>
              </a:rPr>
              <a:t> </a:t>
            </a:r>
            <a:r>
              <a:rPr sz="1650" spc="-5" dirty="0">
                <a:latin typeface="Arial MT"/>
                <a:cs typeface="Arial MT"/>
              </a:rPr>
              <a:t>taking</a:t>
            </a:r>
            <a:r>
              <a:rPr sz="1650" spc="-10" dirty="0">
                <a:latin typeface="Arial MT"/>
                <a:cs typeface="Arial MT"/>
              </a:rPr>
              <a:t> </a:t>
            </a:r>
            <a:r>
              <a:rPr sz="1650" spc="-5" dirty="0">
                <a:latin typeface="Arial MT"/>
                <a:cs typeface="Arial MT"/>
              </a:rPr>
              <a:t>instructions</a:t>
            </a:r>
            <a:endParaRPr sz="16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6882" y="60223"/>
            <a:ext cx="528193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5" dirty="0"/>
              <a:t>Knowledge</a:t>
            </a:r>
            <a:r>
              <a:rPr spc="-25" dirty="0"/>
              <a:t> </a:t>
            </a:r>
            <a:r>
              <a:rPr spc="5" dirty="0"/>
              <a:t>Requirement</a:t>
            </a:r>
            <a:r>
              <a:rPr spc="-20" dirty="0"/>
              <a:t> </a:t>
            </a:r>
            <a:r>
              <a:rPr dirty="0"/>
              <a:t>for</a:t>
            </a:r>
            <a:r>
              <a:rPr spc="-20" dirty="0"/>
              <a:t> </a:t>
            </a:r>
            <a:r>
              <a:rPr spc="10" dirty="0"/>
              <a:t>Machine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0949" y="733614"/>
            <a:ext cx="6504305" cy="735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Arial MT"/>
                <a:cs typeface="Arial MT"/>
              </a:rPr>
              <a:t>Machines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require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much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broader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and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deeper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knowledge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of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language</a:t>
            </a:r>
            <a:endParaRPr sz="17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1700" spc="-5" dirty="0">
                <a:latin typeface="Arial MT"/>
                <a:cs typeface="Arial MT"/>
              </a:rPr>
              <a:t>What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does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HAL</a:t>
            </a:r>
            <a:r>
              <a:rPr sz="1700" spc="-8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need?</a:t>
            </a:r>
            <a:endParaRPr sz="17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6882" y="60223"/>
            <a:ext cx="528193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5" dirty="0"/>
              <a:t>Knowledge</a:t>
            </a:r>
            <a:r>
              <a:rPr spc="-25" dirty="0"/>
              <a:t> </a:t>
            </a:r>
            <a:r>
              <a:rPr spc="5" dirty="0"/>
              <a:t>Requirement</a:t>
            </a:r>
            <a:r>
              <a:rPr spc="-20" dirty="0"/>
              <a:t> </a:t>
            </a:r>
            <a:r>
              <a:rPr dirty="0"/>
              <a:t>for</a:t>
            </a:r>
            <a:r>
              <a:rPr spc="-20" dirty="0"/>
              <a:t> </a:t>
            </a:r>
            <a:r>
              <a:rPr spc="10" dirty="0"/>
              <a:t>Machine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0949" y="733614"/>
            <a:ext cx="8397875" cy="3435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Arial MT"/>
                <a:cs typeface="Arial MT"/>
              </a:rPr>
              <a:t>Machines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require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much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broader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and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deeper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knowledge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of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language</a:t>
            </a:r>
            <a:endParaRPr sz="17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1700" spc="-5" dirty="0">
                <a:latin typeface="Arial MT"/>
                <a:cs typeface="Arial MT"/>
              </a:rPr>
              <a:t>What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does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HAL</a:t>
            </a:r>
            <a:r>
              <a:rPr sz="1700" spc="-8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need?</a:t>
            </a:r>
            <a:endParaRPr sz="1700" dirty="0">
              <a:latin typeface="Arial MT"/>
              <a:cs typeface="Arial MT"/>
            </a:endParaRPr>
          </a:p>
          <a:p>
            <a:pPr marL="469900" indent="-340360">
              <a:lnSpc>
                <a:spcPct val="100000"/>
              </a:lnSpc>
              <a:spcBef>
                <a:spcPts val="1515"/>
              </a:spcBef>
              <a:buChar char="●"/>
              <a:tabLst>
                <a:tab pos="469265" algn="l"/>
                <a:tab pos="469900" algn="l"/>
              </a:tabLst>
            </a:pPr>
            <a:r>
              <a:rPr sz="1450" spc="-5" dirty="0">
                <a:latin typeface="Arial MT"/>
                <a:cs typeface="Arial MT"/>
              </a:rPr>
              <a:t>Recognize</a:t>
            </a:r>
            <a:r>
              <a:rPr sz="1450" spc="-10" dirty="0">
                <a:latin typeface="Arial MT"/>
                <a:cs typeface="Arial MT"/>
              </a:rPr>
              <a:t> </a:t>
            </a:r>
            <a:r>
              <a:rPr sz="1450" spc="-5" dirty="0">
                <a:latin typeface="Arial MT"/>
                <a:cs typeface="Arial MT"/>
              </a:rPr>
              <a:t>words from</a:t>
            </a:r>
            <a:r>
              <a:rPr sz="1450" spc="-10" dirty="0">
                <a:latin typeface="Arial MT"/>
                <a:cs typeface="Arial MT"/>
              </a:rPr>
              <a:t> </a:t>
            </a:r>
            <a:r>
              <a:rPr sz="1450" spc="-5" dirty="0">
                <a:latin typeface="Arial MT"/>
                <a:cs typeface="Arial MT"/>
              </a:rPr>
              <a:t>an audio</a:t>
            </a:r>
            <a:r>
              <a:rPr sz="1450" spc="-10" dirty="0">
                <a:latin typeface="Arial MT"/>
                <a:cs typeface="Arial MT"/>
              </a:rPr>
              <a:t> </a:t>
            </a:r>
            <a:r>
              <a:rPr sz="1450" dirty="0">
                <a:latin typeface="Arial MT"/>
                <a:cs typeface="Arial MT"/>
              </a:rPr>
              <a:t>signal</a:t>
            </a:r>
            <a:r>
              <a:rPr sz="1450" spc="-5" dirty="0">
                <a:latin typeface="Arial MT"/>
                <a:cs typeface="Arial MT"/>
              </a:rPr>
              <a:t> and</a:t>
            </a:r>
            <a:r>
              <a:rPr sz="1450" spc="-10" dirty="0">
                <a:latin typeface="Arial MT"/>
                <a:cs typeface="Arial MT"/>
              </a:rPr>
              <a:t> </a:t>
            </a:r>
            <a:r>
              <a:rPr sz="1450" spc="-5" dirty="0">
                <a:latin typeface="Arial MT"/>
                <a:cs typeface="Arial MT"/>
              </a:rPr>
              <a:t>to generate</a:t>
            </a:r>
            <a:r>
              <a:rPr sz="1450" spc="-10" dirty="0">
                <a:latin typeface="Arial MT"/>
                <a:cs typeface="Arial MT"/>
              </a:rPr>
              <a:t> </a:t>
            </a:r>
            <a:r>
              <a:rPr sz="1450" spc="-5" dirty="0">
                <a:latin typeface="Arial MT"/>
                <a:cs typeface="Arial MT"/>
              </a:rPr>
              <a:t>an audio</a:t>
            </a:r>
            <a:r>
              <a:rPr sz="1450" spc="-10" dirty="0">
                <a:latin typeface="Arial MT"/>
                <a:cs typeface="Arial MT"/>
              </a:rPr>
              <a:t> </a:t>
            </a:r>
            <a:r>
              <a:rPr sz="1450" dirty="0">
                <a:latin typeface="Arial MT"/>
                <a:cs typeface="Arial MT"/>
              </a:rPr>
              <a:t>signal</a:t>
            </a:r>
            <a:r>
              <a:rPr sz="1450" spc="-5" dirty="0">
                <a:latin typeface="Arial MT"/>
                <a:cs typeface="Arial MT"/>
              </a:rPr>
              <a:t> from</a:t>
            </a:r>
            <a:r>
              <a:rPr sz="1450" spc="-10" dirty="0">
                <a:latin typeface="Arial MT"/>
                <a:cs typeface="Arial MT"/>
              </a:rPr>
              <a:t> </a:t>
            </a:r>
            <a:r>
              <a:rPr sz="1450" dirty="0">
                <a:latin typeface="Arial MT"/>
                <a:cs typeface="Arial MT"/>
              </a:rPr>
              <a:t>a</a:t>
            </a:r>
            <a:r>
              <a:rPr sz="1450" spc="-5" dirty="0">
                <a:latin typeface="Arial MT"/>
                <a:cs typeface="Arial MT"/>
              </a:rPr>
              <a:t> </a:t>
            </a:r>
            <a:r>
              <a:rPr sz="1450" dirty="0">
                <a:latin typeface="Arial MT"/>
                <a:cs typeface="Arial MT"/>
              </a:rPr>
              <a:t>sequence</a:t>
            </a:r>
            <a:r>
              <a:rPr sz="1450" spc="-10" dirty="0">
                <a:latin typeface="Arial MT"/>
                <a:cs typeface="Arial MT"/>
              </a:rPr>
              <a:t> </a:t>
            </a:r>
            <a:r>
              <a:rPr sz="1450" spc="-5" dirty="0">
                <a:latin typeface="Arial MT"/>
                <a:cs typeface="Arial MT"/>
              </a:rPr>
              <a:t>of words</a:t>
            </a:r>
            <a:endParaRPr sz="1450" dirty="0">
              <a:latin typeface="Arial MT"/>
              <a:cs typeface="Arial MT"/>
            </a:endParaRPr>
          </a:p>
          <a:p>
            <a:pPr marL="927100" marR="742315" lvl="1" indent="-340360">
              <a:lnSpc>
                <a:spcPct val="114999"/>
              </a:lnSpc>
              <a:buChar char="○"/>
              <a:tabLst>
                <a:tab pos="926465" algn="l"/>
                <a:tab pos="927100" algn="l"/>
              </a:tabLst>
            </a:pPr>
            <a:r>
              <a:rPr sz="1450" dirty="0">
                <a:latin typeface="Arial MT"/>
                <a:cs typeface="Arial MT"/>
              </a:rPr>
              <a:t>knowledge </a:t>
            </a:r>
            <a:r>
              <a:rPr sz="1450" spc="-5" dirty="0">
                <a:latin typeface="Arial MT"/>
                <a:cs typeface="Arial MT"/>
              </a:rPr>
              <a:t>about </a:t>
            </a:r>
            <a:r>
              <a:rPr sz="1450" spc="-5" dirty="0">
                <a:solidFill>
                  <a:srgbClr val="0000FF"/>
                </a:solidFill>
                <a:latin typeface="Arial MT"/>
                <a:cs typeface="Arial MT"/>
              </a:rPr>
              <a:t>phonetics </a:t>
            </a:r>
            <a:r>
              <a:rPr sz="1450" spc="-5" dirty="0">
                <a:latin typeface="Arial MT"/>
                <a:cs typeface="Arial MT"/>
              </a:rPr>
              <a:t>and phonology: how words are pronounced in terms of </a:t>
            </a:r>
            <a:r>
              <a:rPr sz="1450" spc="-390" dirty="0">
                <a:latin typeface="Arial MT"/>
                <a:cs typeface="Arial MT"/>
              </a:rPr>
              <a:t> </a:t>
            </a:r>
            <a:r>
              <a:rPr sz="1450" dirty="0">
                <a:latin typeface="Arial MT"/>
                <a:cs typeface="Arial MT"/>
              </a:rPr>
              <a:t>sequences</a:t>
            </a:r>
            <a:r>
              <a:rPr sz="1450" spc="-10" dirty="0">
                <a:latin typeface="Arial MT"/>
                <a:cs typeface="Arial MT"/>
              </a:rPr>
              <a:t> </a:t>
            </a:r>
            <a:r>
              <a:rPr sz="1450" spc="-5" dirty="0">
                <a:latin typeface="Arial MT"/>
                <a:cs typeface="Arial MT"/>
              </a:rPr>
              <a:t>of </a:t>
            </a:r>
            <a:r>
              <a:rPr sz="1450" dirty="0">
                <a:latin typeface="Arial MT"/>
                <a:cs typeface="Arial MT"/>
              </a:rPr>
              <a:t>sounds</a:t>
            </a:r>
          </a:p>
          <a:p>
            <a:pPr marL="469900" indent="-340360">
              <a:lnSpc>
                <a:spcPct val="100000"/>
              </a:lnSpc>
              <a:spcBef>
                <a:spcPts val="260"/>
              </a:spcBef>
              <a:buChar char="●"/>
              <a:tabLst>
                <a:tab pos="469265" algn="l"/>
                <a:tab pos="469900" algn="l"/>
              </a:tabLst>
            </a:pPr>
            <a:r>
              <a:rPr sz="1450" spc="-5" dirty="0">
                <a:latin typeface="Arial MT"/>
                <a:cs typeface="Arial MT"/>
              </a:rPr>
              <a:t>HAL</a:t>
            </a:r>
            <a:r>
              <a:rPr sz="1450" spc="-70" dirty="0">
                <a:latin typeface="Arial MT"/>
                <a:cs typeface="Arial MT"/>
              </a:rPr>
              <a:t> </a:t>
            </a:r>
            <a:r>
              <a:rPr sz="1450" spc="-5" dirty="0">
                <a:latin typeface="Arial MT"/>
                <a:cs typeface="Arial MT"/>
              </a:rPr>
              <a:t>is</a:t>
            </a:r>
            <a:r>
              <a:rPr sz="1450" spc="-10" dirty="0">
                <a:latin typeface="Arial MT"/>
                <a:cs typeface="Arial MT"/>
              </a:rPr>
              <a:t> </a:t>
            </a:r>
            <a:r>
              <a:rPr sz="1450" dirty="0">
                <a:latin typeface="Arial MT"/>
                <a:cs typeface="Arial MT"/>
              </a:rPr>
              <a:t>capable</a:t>
            </a:r>
            <a:r>
              <a:rPr sz="1450" spc="-10" dirty="0">
                <a:latin typeface="Arial MT"/>
                <a:cs typeface="Arial MT"/>
              </a:rPr>
              <a:t> </a:t>
            </a:r>
            <a:r>
              <a:rPr sz="1450" spc="-5" dirty="0">
                <a:latin typeface="Arial MT"/>
                <a:cs typeface="Arial MT"/>
              </a:rPr>
              <a:t>of</a:t>
            </a:r>
            <a:r>
              <a:rPr sz="1450" spc="-10" dirty="0">
                <a:latin typeface="Arial MT"/>
                <a:cs typeface="Arial MT"/>
              </a:rPr>
              <a:t> </a:t>
            </a:r>
            <a:r>
              <a:rPr sz="1450" spc="-5" dirty="0">
                <a:latin typeface="Arial MT"/>
                <a:cs typeface="Arial MT"/>
              </a:rPr>
              <a:t>producing</a:t>
            </a:r>
            <a:r>
              <a:rPr sz="1450" spc="-15" dirty="0">
                <a:latin typeface="Arial MT"/>
                <a:cs typeface="Arial MT"/>
              </a:rPr>
              <a:t> </a:t>
            </a:r>
            <a:r>
              <a:rPr sz="1450" dirty="0">
                <a:latin typeface="Arial MT"/>
                <a:cs typeface="Arial MT"/>
              </a:rPr>
              <a:t>contractions</a:t>
            </a:r>
            <a:r>
              <a:rPr sz="1450" spc="-10" dirty="0">
                <a:latin typeface="Arial MT"/>
                <a:cs typeface="Arial MT"/>
              </a:rPr>
              <a:t> </a:t>
            </a:r>
            <a:r>
              <a:rPr sz="1450" spc="-5" dirty="0">
                <a:latin typeface="Arial MT"/>
                <a:cs typeface="Arial MT"/>
              </a:rPr>
              <a:t>like</a:t>
            </a:r>
            <a:r>
              <a:rPr sz="1450" dirty="0">
                <a:latin typeface="Arial MT"/>
                <a:cs typeface="Arial MT"/>
              </a:rPr>
              <a:t> </a:t>
            </a:r>
            <a:r>
              <a:rPr sz="1450" i="1" spc="-5" dirty="0">
                <a:latin typeface="Arial"/>
                <a:cs typeface="Arial"/>
              </a:rPr>
              <a:t>I’m</a:t>
            </a:r>
            <a:r>
              <a:rPr sz="1450" i="1" spc="-10" dirty="0">
                <a:latin typeface="Arial"/>
                <a:cs typeface="Arial"/>
              </a:rPr>
              <a:t> </a:t>
            </a:r>
            <a:r>
              <a:rPr sz="1450" spc="-5" dirty="0">
                <a:latin typeface="Arial MT"/>
                <a:cs typeface="Arial MT"/>
              </a:rPr>
              <a:t>and</a:t>
            </a:r>
            <a:r>
              <a:rPr sz="1450" spc="-10" dirty="0">
                <a:latin typeface="Arial MT"/>
                <a:cs typeface="Arial MT"/>
              </a:rPr>
              <a:t> </a:t>
            </a:r>
            <a:r>
              <a:rPr sz="1450" i="1" dirty="0">
                <a:latin typeface="Arial"/>
                <a:cs typeface="Arial"/>
              </a:rPr>
              <a:t>can’t</a:t>
            </a:r>
            <a:endParaRPr sz="1450" dirty="0">
              <a:latin typeface="Arial"/>
              <a:cs typeface="Arial"/>
            </a:endParaRPr>
          </a:p>
          <a:p>
            <a:pPr marL="927100" marR="191135" indent="-340360">
              <a:lnSpc>
                <a:spcPct val="114999"/>
              </a:lnSpc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sz="1450" dirty="0">
                <a:latin typeface="Arial MT"/>
                <a:cs typeface="Arial MT"/>
              </a:rPr>
              <a:t>knowledge </a:t>
            </a:r>
            <a:r>
              <a:rPr sz="1450" spc="-5" dirty="0">
                <a:latin typeface="Arial MT"/>
                <a:cs typeface="Arial MT"/>
              </a:rPr>
              <a:t>about </a:t>
            </a:r>
            <a:r>
              <a:rPr sz="1450" spc="-5" dirty="0">
                <a:solidFill>
                  <a:srgbClr val="0000FF"/>
                </a:solidFill>
                <a:latin typeface="Arial MT"/>
                <a:cs typeface="Arial MT"/>
              </a:rPr>
              <a:t>morphology</a:t>
            </a:r>
            <a:r>
              <a:rPr sz="1450" spc="-5" dirty="0">
                <a:latin typeface="Arial MT"/>
                <a:cs typeface="Arial MT"/>
              </a:rPr>
              <a:t>, the way words break down into </a:t>
            </a:r>
            <a:r>
              <a:rPr sz="1450" dirty="0">
                <a:latin typeface="Arial MT"/>
                <a:cs typeface="Arial MT"/>
              </a:rPr>
              <a:t>component </a:t>
            </a:r>
            <a:r>
              <a:rPr sz="1450" spc="-5" dirty="0">
                <a:latin typeface="Arial MT"/>
                <a:cs typeface="Arial MT"/>
              </a:rPr>
              <a:t>parts that </a:t>
            </a:r>
            <a:r>
              <a:rPr sz="1450" dirty="0">
                <a:latin typeface="Arial MT"/>
                <a:cs typeface="Arial MT"/>
              </a:rPr>
              <a:t>carry </a:t>
            </a:r>
            <a:r>
              <a:rPr sz="1450" spc="-390" dirty="0">
                <a:latin typeface="Arial MT"/>
                <a:cs typeface="Arial MT"/>
              </a:rPr>
              <a:t> </a:t>
            </a:r>
            <a:r>
              <a:rPr sz="1450" dirty="0">
                <a:latin typeface="Arial MT"/>
                <a:cs typeface="Arial MT"/>
              </a:rPr>
              <a:t>meanings</a:t>
            </a:r>
          </a:p>
          <a:p>
            <a:pPr marL="469900" marR="606425" indent="-340360">
              <a:lnSpc>
                <a:spcPct val="114999"/>
              </a:lnSpc>
              <a:buChar char="●"/>
              <a:tabLst>
                <a:tab pos="469265" algn="l"/>
                <a:tab pos="469900" algn="l"/>
              </a:tabLst>
            </a:pPr>
            <a:r>
              <a:rPr sz="1450" spc="-5" dirty="0">
                <a:latin typeface="Arial MT"/>
                <a:cs typeface="Arial MT"/>
              </a:rPr>
              <a:t>HAL </a:t>
            </a:r>
            <a:r>
              <a:rPr sz="1450" dirty="0">
                <a:latin typeface="Arial MT"/>
                <a:cs typeface="Arial MT"/>
              </a:rPr>
              <a:t>must </a:t>
            </a:r>
            <a:r>
              <a:rPr sz="1450" spc="-5" dirty="0">
                <a:latin typeface="Arial MT"/>
                <a:cs typeface="Arial MT"/>
              </a:rPr>
              <a:t>use </a:t>
            </a:r>
            <a:r>
              <a:rPr sz="1450" dirty="0">
                <a:latin typeface="Arial MT"/>
                <a:cs typeface="Arial MT"/>
              </a:rPr>
              <a:t>structural knowledge </a:t>
            </a:r>
            <a:r>
              <a:rPr sz="1450" spc="-5" dirty="0">
                <a:latin typeface="Arial MT"/>
                <a:cs typeface="Arial MT"/>
              </a:rPr>
              <a:t>to properly </a:t>
            </a:r>
            <a:r>
              <a:rPr sz="1450" dirty="0">
                <a:latin typeface="Arial MT"/>
                <a:cs typeface="Arial MT"/>
              </a:rPr>
              <a:t>string </a:t>
            </a:r>
            <a:r>
              <a:rPr sz="1450" spc="-5" dirty="0">
                <a:latin typeface="Arial MT"/>
                <a:cs typeface="Arial MT"/>
              </a:rPr>
              <a:t>together the words that </a:t>
            </a:r>
            <a:r>
              <a:rPr sz="1450" dirty="0">
                <a:latin typeface="Arial MT"/>
                <a:cs typeface="Arial MT"/>
              </a:rPr>
              <a:t>constitute </a:t>
            </a:r>
            <a:r>
              <a:rPr sz="1450" spc="-5" dirty="0">
                <a:latin typeface="Arial MT"/>
                <a:cs typeface="Arial MT"/>
              </a:rPr>
              <a:t>its </a:t>
            </a:r>
            <a:r>
              <a:rPr sz="1450" spc="-390" dirty="0">
                <a:latin typeface="Arial MT"/>
                <a:cs typeface="Arial MT"/>
              </a:rPr>
              <a:t> </a:t>
            </a:r>
            <a:r>
              <a:rPr sz="1450" dirty="0">
                <a:latin typeface="Arial MT"/>
                <a:cs typeface="Arial MT"/>
              </a:rPr>
              <a:t>response</a:t>
            </a:r>
          </a:p>
          <a:p>
            <a:pPr marL="927100" lvl="1" indent="-340360">
              <a:lnSpc>
                <a:spcPct val="100000"/>
              </a:lnSpc>
              <a:spcBef>
                <a:spcPts val="260"/>
              </a:spcBef>
              <a:buChar char="○"/>
              <a:tabLst>
                <a:tab pos="926465" algn="l"/>
                <a:tab pos="927100" algn="l"/>
              </a:tabLst>
            </a:pPr>
            <a:r>
              <a:rPr sz="1450" dirty="0">
                <a:latin typeface="Arial MT"/>
                <a:cs typeface="Arial MT"/>
              </a:rPr>
              <a:t>knowledge</a:t>
            </a:r>
            <a:r>
              <a:rPr sz="1450" spc="-10" dirty="0">
                <a:latin typeface="Arial MT"/>
                <a:cs typeface="Arial MT"/>
              </a:rPr>
              <a:t> </a:t>
            </a:r>
            <a:r>
              <a:rPr sz="1450" spc="-5" dirty="0">
                <a:latin typeface="Arial MT"/>
                <a:cs typeface="Arial MT"/>
              </a:rPr>
              <a:t>needed</a:t>
            </a:r>
            <a:r>
              <a:rPr sz="1450" spc="-10" dirty="0">
                <a:latin typeface="Arial MT"/>
                <a:cs typeface="Arial MT"/>
              </a:rPr>
              <a:t> </a:t>
            </a:r>
            <a:r>
              <a:rPr sz="1450" spc="-5" dirty="0">
                <a:latin typeface="Arial MT"/>
                <a:cs typeface="Arial MT"/>
              </a:rPr>
              <a:t>to</a:t>
            </a:r>
            <a:r>
              <a:rPr sz="1450" spc="-10" dirty="0">
                <a:latin typeface="Arial MT"/>
                <a:cs typeface="Arial MT"/>
              </a:rPr>
              <a:t> </a:t>
            </a:r>
            <a:r>
              <a:rPr sz="1450" spc="-5" dirty="0">
                <a:latin typeface="Arial MT"/>
                <a:cs typeface="Arial MT"/>
              </a:rPr>
              <a:t>order and</a:t>
            </a:r>
            <a:r>
              <a:rPr sz="1450" spc="-10" dirty="0">
                <a:latin typeface="Arial MT"/>
                <a:cs typeface="Arial MT"/>
              </a:rPr>
              <a:t> </a:t>
            </a:r>
            <a:r>
              <a:rPr sz="1450" spc="-5" dirty="0">
                <a:latin typeface="Arial MT"/>
                <a:cs typeface="Arial MT"/>
              </a:rPr>
              <a:t>group</a:t>
            </a:r>
            <a:r>
              <a:rPr sz="1450" spc="-10" dirty="0">
                <a:latin typeface="Arial MT"/>
                <a:cs typeface="Arial MT"/>
              </a:rPr>
              <a:t> </a:t>
            </a:r>
            <a:r>
              <a:rPr sz="1450" spc="-5" dirty="0">
                <a:latin typeface="Arial MT"/>
                <a:cs typeface="Arial MT"/>
              </a:rPr>
              <a:t>words</a:t>
            </a:r>
            <a:r>
              <a:rPr sz="1450" spc="-10" dirty="0">
                <a:latin typeface="Arial MT"/>
                <a:cs typeface="Arial MT"/>
              </a:rPr>
              <a:t> </a:t>
            </a:r>
            <a:r>
              <a:rPr sz="1450" dirty="0">
                <a:latin typeface="Arial MT"/>
                <a:cs typeface="Arial MT"/>
              </a:rPr>
              <a:t>comes</a:t>
            </a:r>
            <a:r>
              <a:rPr sz="1450" spc="-10" dirty="0">
                <a:latin typeface="Arial MT"/>
                <a:cs typeface="Arial MT"/>
              </a:rPr>
              <a:t> </a:t>
            </a:r>
            <a:r>
              <a:rPr sz="1450" spc="-5" dirty="0">
                <a:latin typeface="Arial MT"/>
                <a:cs typeface="Arial MT"/>
              </a:rPr>
              <a:t>under the</a:t>
            </a:r>
            <a:r>
              <a:rPr sz="1450" spc="-10" dirty="0">
                <a:latin typeface="Arial MT"/>
                <a:cs typeface="Arial MT"/>
              </a:rPr>
              <a:t> </a:t>
            </a:r>
            <a:r>
              <a:rPr sz="1450" spc="-5" dirty="0">
                <a:latin typeface="Arial MT"/>
                <a:cs typeface="Arial MT"/>
              </a:rPr>
              <a:t>heading</a:t>
            </a:r>
            <a:r>
              <a:rPr sz="1450" spc="-10" dirty="0">
                <a:latin typeface="Arial MT"/>
                <a:cs typeface="Arial MT"/>
              </a:rPr>
              <a:t> </a:t>
            </a:r>
            <a:r>
              <a:rPr sz="1450" spc="-5" dirty="0">
                <a:latin typeface="Arial MT"/>
                <a:cs typeface="Arial MT"/>
              </a:rPr>
              <a:t>of</a:t>
            </a:r>
            <a:r>
              <a:rPr sz="1450" spc="20" dirty="0"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0000FF"/>
                </a:solidFill>
                <a:latin typeface="Arial MT"/>
                <a:cs typeface="Arial MT"/>
              </a:rPr>
              <a:t>syntax</a:t>
            </a:r>
            <a:endParaRPr sz="1450" dirty="0">
              <a:latin typeface="Arial MT"/>
              <a:cs typeface="Arial MT"/>
            </a:endParaRPr>
          </a:p>
          <a:p>
            <a:pPr marL="469900" indent="-340360">
              <a:lnSpc>
                <a:spcPct val="100000"/>
              </a:lnSpc>
              <a:spcBef>
                <a:spcPts val="265"/>
              </a:spcBef>
              <a:buChar char="●"/>
              <a:tabLst>
                <a:tab pos="469265" algn="l"/>
                <a:tab pos="469900" algn="l"/>
              </a:tabLst>
            </a:pPr>
            <a:r>
              <a:rPr sz="1450" dirty="0">
                <a:latin typeface="Arial MT"/>
                <a:cs typeface="Arial MT"/>
              </a:rPr>
              <a:t>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4398" y="60223"/>
            <a:ext cx="577215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Welcome</a:t>
            </a:r>
            <a:r>
              <a:rPr spc="-10" dirty="0"/>
              <a:t> </a:t>
            </a:r>
            <a:r>
              <a:rPr spc="5" dirty="0"/>
              <a:t>to</a:t>
            </a:r>
            <a:r>
              <a:rPr spc="-15" dirty="0"/>
              <a:t> </a:t>
            </a:r>
            <a:r>
              <a:rPr spc="5" dirty="0"/>
              <a:t>NLP</a:t>
            </a:r>
            <a:r>
              <a:rPr spc="-55" dirty="0"/>
              <a:t> </a:t>
            </a:r>
            <a:r>
              <a:rPr spc="5" dirty="0"/>
              <a:t>Course!</a:t>
            </a:r>
            <a:r>
              <a:rPr spc="-10" dirty="0"/>
              <a:t> </a:t>
            </a:r>
            <a:r>
              <a:rPr spc="5" dirty="0"/>
              <a:t>(by</a:t>
            </a:r>
            <a:r>
              <a:rPr spc="-10" dirty="0"/>
              <a:t> </a:t>
            </a:r>
            <a:r>
              <a:rPr spc="5" dirty="0"/>
              <a:t>ChatGPT!)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43004" y="4842737"/>
            <a:ext cx="965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2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5775" y="705815"/>
            <a:ext cx="8427720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Arial MT"/>
                <a:cs typeface="Arial MT"/>
              </a:rPr>
              <a:t>Welcome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Natural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Language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Processing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course!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 MT"/>
              <a:cs typeface="Arial MT"/>
            </a:endParaRPr>
          </a:p>
          <a:p>
            <a:pPr marL="12700" marR="15240" algn="just">
              <a:lnSpc>
                <a:spcPct val="100000"/>
              </a:lnSpc>
            </a:pPr>
            <a:r>
              <a:rPr sz="2000" spc="-5" dirty="0">
                <a:latin typeface="Arial MT"/>
                <a:cs typeface="Arial MT"/>
              </a:rPr>
              <a:t>NLP is an exciting and </a:t>
            </a:r>
            <a:r>
              <a:rPr sz="2000" dirty="0">
                <a:latin typeface="Arial MT"/>
                <a:cs typeface="Arial MT"/>
              </a:rPr>
              <a:t>rapidly </a:t>
            </a:r>
            <a:r>
              <a:rPr sz="2000" spc="-5" dirty="0">
                <a:latin typeface="Arial MT"/>
                <a:cs typeface="Arial MT"/>
              </a:rPr>
              <a:t>growing field that deals with the interaction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between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computers</a:t>
            </a:r>
            <a:r>
              <a:rPr sz="2000" spc="-5" dirty="0">
                <a:latin typeface="Arial MT"/>
                <a:cs typeface="Arial MT"/>
              </a:rPr>
              <a:t> and human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language.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</a:pPr>
            <a:r>
              <a:rPr sz="2000" spc="-5" dirty="0">
                <a:latin typeface="Arial MT"/>
                <a:cs typeface="Arial MT"/>
              </a:rPr>
              <a:t>In this </a:t>
            </a:r>
            <a:r>
              <a:rPr sz="2000" dirty="0">
                <a:latin typeface="Arial MT"/>
                <a:cs typeface="Arial MT"/>
              </a:rPr>
              <a:t>course, you </a:t>
            </a:r>
            <a:r>
              <a:rPr sz="2000" spc="-5" dirty="0">
                <a:latin typeface="Arial MT"/>
                <a:cs typeface="Arial MT"/>
              </a:rPr>
              <a:t>will learn about the techniques and algorithms used to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analyze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understand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human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language,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dirty="0">
                <a:latin typeface="Arial MT"/>
                <a:cs typeface="Arial MT"/>
              </a:rPr>
              <a:t> you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will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have</a:t>
            </a:r>
            <a:r>
              <a:rPr sz="2000" spc="5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opportunity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apply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these techniques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dirty="0">
                <a:latin typeface="Arial MT"/>
                <a:cs typeface="Arial MT"/>
              </a:rPr>
              <a:t>real-world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problems.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</a:pPr>
            <a:r>
              <a:rPr sz="2000" spc="-5" dirty="0">
                <a:latin typeface="Arial MT"/>
                <a:cs typeface="Arial MT"/>
              </a:rPr>
              <a:t>Whether </a:t>
            </a:r>
            <a:r>
              <a:rPr sz="2000" dirty="0">
                <a:latin typeface="Arial MT"/>
                <a:cs typeface="Arial MT"/>
              </a:rPr>
              <a:t>you </a:t>
            </a:r>
            <a:r>
              <a:rPr sz="2000" spc="-5" dirty="0">
                <a:latin typeface="Arial MT"/>
                <a:cs typeface="Arial MT"/>
              </a:rPr>
              <a:t>are </a:t>
            </a:r>
            <a:r>
              <a:rPr sz="2000" dirty="0">
                <a:latin typeface="Arial MT"/>
                <a:cs typeface="Arial MT"/>
              </a:rPr>
              <a:t>a computer science student, a </a:t>
            </a:r>
            <a:r>
              <a:rPr sz="2000" spc="-5" dirty="0">
                <a:latin typeface="Arial MT"/>
                <a:cs typeface="Arial MT"/>
              </a:rPr>
              <a:t>linguist, or just </a:t>
            </a:r>
            <a:r>
              <a:rPr sz="2000" dirty="0">
                <a:latin typeface="Arial MT"/>
                <a:cs typeface="Arial MT"/>
              </a:rPr>
              <a:t>someone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with an interest in language and </a:t>
            </a:r>
            <a:r>
              <a:rPr sz="2000" spc="-20" dirty="0">
                <a:latin typeface="Arial MT"/>
                <a:cs typeface="Arial MT"/>
              </a:rPr>
              <a:t>technology, </a:t>
            </a:r>
            <a:r>
              <a:rPr sz="2000" spc="-5" dirty="0">
                <a:latin typeface="Arial MT"/>
                <a:cs typeface="Arial MT"/>
              </a:rPr>
              <a:t>this </a:t>
            </a:r>
            <a:r>
              <a:rPr sz="2000" dirty="0">
                <a:latin typeface="Arial MT"/>
                <a:cs typeface="Arial MT"/>
              </a:rPr>
              <a:t>course </a:t>
            </a:r>
            <a:r>
              <a:rPr sz="2000" spc="-5" dirty="0">
                <a:latin typeface="Arial MT"/>
                <a:cs typeface="Arial MT"/>
              </a:rPr>
              <a:t>will provide </a:t>
            </a:r>
            <a:r>
              <a:rPr sz="2000" dirty="0">
                <a:latin typeface="Arial MT"/>
                <a:cs typeface="Arial MT"/>
              </a:rPr>
              <a:t>you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with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solid</a:t>
            </a:r>
            <a:r>
              <a:rPr sz="2000" spc="-5" dirty="0">
                <a:latin typeface="Arial MT"/>
                <a:cs typeface="Arial MT"/>
              </a:rPr>
              <a:t> foundation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NLP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its applications.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775" y="4668215"/>
            <a:ext cx="76003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 MT"/>
                <a:cs typeface="Arial MT"/>
              </a:rPr>
              <a:t>Let's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dive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discover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amazing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possibilities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NLP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together!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6882" y="60223"/>
            <a:ext cx="528193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5" dirty="0"/>
              <a:t>Knowledge</a:t>
            </a:r>
            <a:r>
              <a:rPr spc="-25" dirty="0"/>
              <a:t> </a:t>
            </a:r>
            <a:r>
              <a:rPr spc="5" dirty="0"/>
              <a:t>Requirement</a:t>
            </a:r>
            <a:r>
              <a:rPr spc="-20" dirty="0"/>
              <a:t> </a:t>
            </a:r>
            <a:r>
              <a:rPr dirty="0"/>
              <a:t>for</a:t>
            </a:r>
            <a:r>
              <a:rPr spc="-20" dirty="0"/>
              <a:t> </a:t>
            </a:r>
            <a:r>
              <a:rPr spc="10" dirty="0"/>
              <a:t>Machine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3833" y="689163"/>
            <a:ext cx="8186420" cy="235648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86715" indent="-374650">
              <a:lnSpc>
                <a:spcPct val="100000"/>
              </a:lnSpc>
              <a:spcBef>
                <a:spcPts val="440"/>
              </a:spcBef>
              <a:buClr>
                <a:srgbClr val="000000"/>
              </a:buClr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solidFill>
                  <a:srgbClr val="0000FF"/>
                </a:solidFill>
                <a:latin typeface="Arial MT"/>
                <a:cs typeface="Arial MT"/>
              </a:rPr>
              <a:t>Phonetics</a:t>
            </a:r>
            <a:r>
              <a:rPr sz="19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0000FF"/>
                </a:solidFill>
                <a:latin typeface="Arial MT"/>
                <a:cs typeface="Arial MT"/>
              </a:rPr>
              <a:t>and</a:t>
            </a:r>
            <a:r>
              <a:rPr sz="1900" spc="-1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00FF"/>
                </a:solidFill>
                <a:latin typeface="Arial MT"/>
                <a:cs typeface="Arial MT"/>
              </a:rPr>
              <a:t>Phonology</a:t>
            </a:r>
            <a:r>
              <a:rPr sz="1900" dirty="0">
                <a:latin typeface="Arial MT"/>
                <a:cs typeface="Arial MT"/>
              </a:rPr>
              <a:t>: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knowledge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about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linguistic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sounds</a:t>
            </a:r>
          </a:p>
          <a:p>
            <a:pPr marL="386715" indent="-374650">
              <a:lnSpc>
                <a:spcPct val="100000"/>
              </a:lnSpc>
              <a:spcBef>
                <a:spcPts val="345"/>
              </a:spcBef>
              <a:buClr>
                <a:srgbClr val="000000"/>
              </a:buClr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solidFill>
                  <a:srgbClr val="0000FF"/>
                </a:solidFill>
                <a:latin typeface="Arial MT"/>
                <a:cs typeface="Arial MT"/>
              </a:rPr>
              <a:t>Morphology</a:t>
            </a:r>
            <a:r>
              <a:rPr sz="1900" spc="-5" dirty="0">
                <a:latin typeface="Arial MT"/>
                <a:cs typeface="Arial MT"/>
              </a:rPr>
              <a:t>: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knowledge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meaningful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components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 words</a:t>
            </a:r>
            <a:endParaRPr sz="1900" dirty="0">
              <a:latin typeface="Arial MT"/>
              <a:cs typeface="Arial MT"/>
            </a:endParaRPr>
          </a:p>
          <a:p>
            <a:pPr marL="386715" indent="-374650">
              <a:lnSpc>
                <a:spcPct val="100000"/>
              </a:lnSpc>
              <a:spcBef>
                <a:spcPts val="340"/>
              </a:spcBef>
              <a:buClr>
                <a:srgbClr val="000000"/>
              </a:buClr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solidFill>
                  <a:srgbClr val="0000FF"/>
                </a:solidFill>
                <a:latin typeface="Arial MT"/>
                <a:cs typeface="Arial MT"/>
              </a:rPr>
              <a:t>Syntax</a:t>
            </a:r>
            <a:r>
              <a:rPr sz="1900" spc="-5" dirty="0">
                <a:latin typeface="Arial MT"/>
                <a:cs typeface="Arial MT"/>
              </a:rPr>
              <a:t>: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knowledge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structural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relationships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between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words</a:t>
            </a:r>
            <a:endParaRPr sz="1900" dirty="0">
              <a:latin typeface="Arial MT"/>
              <a:cs typeface="Arial MT"/>
            </a:endParaRPr>
          </a:p>
          <a:p>
            <a:pPr marL="386715" indent="-374650">
              <a:lnSpc>
                <a:spcPct val="100000"/>
              </a:lnSpc>
              <a:spcBef>
                <a:spcPts val="340"/>
              </a:spcBef>
              <a:buClr>
                <a:srgbClr val="000000"/>
              </a:buClr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solidFill>
                  <a:srgbClr val="0000FF"/>
                </a:solidFill>
                <a:latin typeface="Arial MT"/>
                <a:cs typeface="Arial MT"/>
              </a:rPr>
              <a:t>Semantics</a:t>
            </a:r>
            <a:r>
              <a:rPr sz="1900" spc="-5" dirty="0">
                <a:latin typeface="Arial MT"/>
                <a:cs typeface="Arial MT"/>
              </a:rPr>
              <a:t>: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knowledge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meaning</a:t>
            </a:r>
          </a:p>
          <a:p>
            <a:pPr marL="386715" marR="286385" indent="-374650">
              <a:lnSpc>
                <a:spcPct val="114999"/>
              </a:lnSpc>
              <a:buClr>
                <a:srgbClr val="000000"/>
              </a:buClr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solidFill>
                  <a:srgbClr val="0000FF"/>
                </a:solidFill>
                <a:latin typeface="Arial MT"/>
                <a:cs typeface="Arial MT"/>
              </a:rPr>
              <a:t>Pragmatics</a:t>
            </a:r>
            <a:r>
              <a:rPr sz="1900" spc="-5" dirty="0">
                <a:latin typeface="Arial MT"/>
                <a:cs typeface="Arial MT"/>
              </a:rPr>
              <a:t>: </a:t>
            </a:r>
            <a:r>
              <a:rPr sz="1900" dirty="0">
                <a:latin typeface="Arial MT"/>
                <a:cs typeface="Arial MT"/>
              </a:rPr>
              <a:t>knowledge </a:t>
            </a:r>
            <a:r>
              <a:rPr sz="1900" spc="-5" dirty="0">
                <a:latin typeface="Arial MT"/>
                <a:cs typeface="Arial MT"/>
              </a:rPr>
              <a:t>of the </a:t>
            </a:r>
            <a:r>
              <a:rPr sz="1900" dirty="0">
                <a:latin typeface="Arial MT"/>
                <a:cs typeface="Arial MT"/>
              </a:rPr>
              <a:t>relationship </a:t>
            </a:r>
            <a:r>
              <a:rPr sz="1900" spc="-5" dirty="0">
                <a:latin typeface="Arial MT"/>
                <a:cs typeface="Arial MT"/>
              </a:rPr>
              <a:t>of </a:t>
            </a:r>
            <a:r>
              <a:rPr sz="1900" dirty="0">
                <a:latin typeface="Arial MT"/>
                <a:cs typeface="Arial MT"/>
              </a:rPr>
              <a:t>meaning </a:t>
            </a:r>
            <a:r>
              <a:rPr sz="1900" spc="-5" dirty="0">
                <a:latin typeface="Arial MT"/>
                <a:cs typeface="Arial MT"/>
              </a:rPr>
              <a:t>to the goals and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intentions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 the </a:t>
            </a:r>
            <a:r>
              <a:rPr sz="1900" dirty="0">
                <a:latin typeface="Arial MT"/>
                <a:cs typeface="Arial MT"/>
              </a:rPr>
              <a:t>speaker</a:t>
            </a:r>
          </a:p>
          <a:p>
            <a:pPr marL="386715" indent="-374650">
              <a:lnSpc>
                <a:spcPct val="100000"/>
              </a:lnSpc>
              <a:spcBef>
                <a:spcPts val="345"/>
              </a:spcBef>
              <a:buClr>
                <a:srgbClr val="000000"/>
              </a:buClr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solidFill>
                  <a:srgbClr val="0000FF"/>
                </a:solidFill>
                <a:latin typeface="Arial MT"/>
                <a:cs typeface="Arial MT"/>
              </a:rPr>
              <a:t>Discourse</a:t>
            </a:r>
            <a:r>
              <a:rPr sz="1900" spc="-5" dirty="0">
                <a:latin typeface="Arial MT"/>
                <a:cs typeface="Arial MT"/>
              </a:rPr>
              <a:t>: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knowledge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about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linguistic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units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larger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than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a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single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utterance</a:t>
            </a:r>
            <a:endParaRPr sz="19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2427" y="62052"/>
            <a:ext cx="312864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dirty="0"/>
              <a:t>Phonetics</a:t>
            </a:r>
            <a:r>
              <a:rPr sz="2150" spc="-45" dirty="0"/>
              <a:t> </a:t>
            </a:r>
            <a:r>
              <a:rPr sz="2150" dirty="0"/>
              <a:t>and</a:t>
            </a:r>
            <a:r>
              <a:rPr sz="2150" spc="-40" dirty="0"/>
              <a:t> </a:t>
            </a:r>
            <a:r>
              <a:rPr sz="2150" dirty="0"/>
              <a:t>Phonology</a:t>
            </a:r>
            <a:endParaRPr sz="215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5449" y="675194"/>
            <a:ext cx="7620634" cy="128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marR="5080" indent="-412750">
              <a:lnSpc>
                <a:spcPct val="114999"/>
              </a:lnSpc>
              <a:spcBef>
                <a:spcPts val="100"/>
              </a:spcBef>
              <a:buClr>
                <a:srgbClr val="000000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0000FF"/>
                </a:solidFill>
                <a:latin typeface="Arial MT"/>
                <a:cs typeface="Arial MT"/>
              </a:rPr>
              <a:t>Phonetics and </a:t>
            </a:r>
            <a:r>
              <a:rPr sz="2400" dirty="0">
                <a:solidFill>
                  <a:srgbClr val="0000FF"/>
                </a:solidFill>
                <a:latin typeface="Arial MT"/>
                <a:cs typeface="Arial MT"/>
              </a:rPr>
              <a:t>Phonology</a:t>
            </a:r>
            <a:r>
              <a:rPr sz="2400" dirty="0">
                <a:latin typeface="Arial MT"/>
                <a:cs typeface="Arial MT"/>
              </a:rPr>
              <a:t>: knowledge </a:t>
            </a:r>
            <a:r>
              <a:rPr sz="2400" spc="-5" dirty="0">
                <a:latin typeface="Arial MT"/>
                <a:cs typeface="Arial MT"/>
              </a:rPr>
              <a:t>about linguistic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sounds</a:t>
            </a:r>
          </a:p>
          <a:p>
            <a:pPr marL="424815" indent="-374650">
              <a:lnSpc>
                <a:spcPct val="100000"/>
              </a:lnSpc>
              <a:spcBef>
                <a:spcPts val="430"/>
              </a:spcBef>
              <a:buSzPct val="79166"/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study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of: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150" y="1937065"/>
            <a:ext cx="2461895" cy="128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language </a:t>
            </a:r>
            <a:r>
              <a:rPr sz="2400" dirty="0">
                <a:latin typeface="Arial MT"/>
                <a:cs typeface="Arial MT"/>
              </a:rPr>
              <a:t>sounds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how they are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physically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formed;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61350" y="1937065"/>
            <a:ext cx="3360420" cy="128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systems </a:t>
            </a:r>
            <a:r>
              <a:rPr sz="2400" spc="-5" dirty="0">
                <a:latin typeface="Arial MT"/>
                <a:cs typeface="Arial MT"/>
              </a:rPr>
              <a:t>of discrete </a:t>
            </a:r>
            <a:r>
              <a:rPr sz="2400" dirty="0">
                <a:latin typeface="Arial MT"/>
                <a:cs typeface="Arial MT"/>
              </a:rPr>
              <a:t> sounds,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e.g.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languages</a:t>
            </a:r>
            <a:r>
              <a:rPr sz="2400" spc="-5" dirty="0">
                <a:latin typeface="Courier New"/>
                <a:cs typeface="Courier New"/>
              </a:rPr>
              <a:t>’ </a:t>
            </a:r>
            <a:r>
              <a:rPr sz="2400" spc="-1425" dirty="0">
                <a:latin typeface="Courier New"/>
                <a:cs typeface="Courier New"/>
              </a:rPr>
              <a:t> </a:t>
            </a:r>
            <a:r>
              <a:rPr sz="2400" dirty="0">
                <a:latin typeface="Arial MT"/>
                <a:cs typeface="Arial MT"/>
              </a:rPr>
              <a:t>syllable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structure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34612" y="3680057"/>
            <a:ext cx="3768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98065" algn="l"/>
              </a:tabLst>
            </a:pPr>
            <a:r>
              <a:rPr sz="2400" spc="-5" dirty="0">
                <a:solidFill>
                  <a:srgbClr val="0000FF"/>
                </a:solidFill>
                <a:latin typeface="Arial MT"/>
                <a:cs typeface="Arial MT"/>
              </a:rPr>
              <a:t>dis-k&amp;-'nekt	disconnect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3335" y="60223"/>
            <a:ext cx="1697989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" dirty="0"/>
              <a:t>Morphology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2218" y="703134"/>
            <a:ext cx="5389245" cy="5162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350"/>
              </a:spcBef>
              <a:buClr>
                <a:srgbClr val="000000"/>
              </a:buClr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Morphology</a:t>
            </a:r>
            <a:r>
              <a:rPr sz="1400" spc="-5" dirty="0">
                <a:latin typeface="Arial MT"/>
                <a:cs typeface="Arial MT"/>
              </a:rPr>
              <a:t>: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knowledge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meaningful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components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words</a:t>
            </a:r>
            <a:endParaRPr sz="1400">
              <a:latin typeface="Arial MT"/>
              <a:cs typeface="Arial MT"/>
            </a:endParaRPr>
          </a:p>
          <a:p>
            <a:pPr marL="348615" indent="-336550">
              <a:lnSpc>
                <a:spcPct val="100000"/>
              </a:lnSpc>
              <a:spcBef>
                <a:spcPts val="25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study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sub-word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units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meaning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949" y="2969321"/>
            <a:ext cx="4977130" cy="12038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latin typeface="Arial MT"/>
                <a:cs typeface="Arial MT"/>
              </a:rPr>
              <a:t>Even</a:t>
            </a:r>
            <a:r>
              <a:rPr lang="en-US" sz="1400" spc="-2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more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necessary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in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languages: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400" dirty="0">
              <a:latin typeface="Arial MT"/>
              <a:cs typeface="Arial MT"/>
            </a:endParaRPr>
          </a:p>
          <a:p>
            <a:pPr marL="1123950" marR="5080" indent="259715">
              <a:lnSpc>
                <a:spcPct val="186400"/>
              </a:lnSpc>
            </a:pPr>
            <a:r>
              <a:rPr lang="en-US" sz="1400" spc="-5" dirty="0" err="1">
                <a:latin typeface="Arial MT"/>
                <a:cs typeface="Arial MT"/>
              </a:rPr>
              <a:t>Unsuccessfull</a:t>
            </a:r>
            <a:r>
              <a:rPr lang="en-US" sz="1400" spc="-5" dirty="0">
                <a:latin typeface="Arial MT"/>
                <a:cs typeface="Arial MT"/>
              </a:rPr>
              <a:t> → un success </a:t>
            </a:r>
            <a:r>
              <a:rPr lang="en-US" sz="1400" spc="-5" dirty="0" err="1">
                <a:latin typeface="Arial MT"/>
                <a:cs typeface="Arial MT"/>
              </a:rPr>
              <a:t>ful</a:t>
            </a:r>
            <a:endParaRPr lang="en-US" sz="1400" spc="-5" dirty="0">
              <a:latin typeface="Arial MT"/>
              <a:cs typeface="Arial MT"/>
            </a:endParaRPr>
          </a:p>
          <a:p>
            <a:pPr marL="1123950" marR="5080" indent="259715">
              <a:lnSpc>
                <a:spcPct val="186400"/>
              </a:lnSpc>
            </a:pPr>
            <a:r>
              <a:rPr lang="en-US" sz="14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	                 (prefix) (stem) (suffix)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1750" y="1667800"/>
            <a:ext cx="2160499" cy="8766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0189" y="60223"/>
            <a:ext cx="100203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5" dirty="0"/>
              <a:t>Syntax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3833" y="689163"/>
            <a:ext cx="7263130" cy="102489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86715" indent="-374650">
              <a:lnSpc>
                <a:spcPct val="100000"/>
              </a:lnSpc>
              <a:spcBef>
                <a:spcPts val="440"/>
              </a:spcBef>
              <a:buClr>
                <a:srgbClr val="000000"/>
              </a:buClr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solidFill>
                  <a:srgbClr val="0000FF"/>
                </a:solidFill>
                <a:latin typeface="Arial MT"/>
                <a:cs typeface="Arial MT"/>
              </a:rPr>
              <a:t>Syntax</a:t>
            </a:r>
            <a:r>
              <a:rPr sz="1900" spc="-5" dirty="0">
                <a:latin typeface="Arial MT"/>
                <a:cs typeface="Arial MT"/>
              </a:rPr>
              <a:t>: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knowledge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structural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relationships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between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words</a:t>
            </a:r>
            <a:endParaRPr sz="1900">
              <a:latin typeface="Arial MT"/>
              <a:cs typeface="Arial MT"/>
            </a:endParaRPr>
          </a:p>
          <a:p>
            <a:pPr marL="386715" indent="-374650">
              <a:lnSpc>
                <a:spcPct val="100000"/>
              </a:lnSpc>
              <a:spcBef>
                <a:spcPts val="345"/>
              </a:spcBef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study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structural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relationships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between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words</a:t>
            </a:r>
            <a:endParaRPr sz="1900">
              <a:latin typeface="Arial MT"/>
              <a:cs typeface="Arial MT"/>
            </a:endParaRPr>
          </a:p>
          <a:p>
            <a:pPr marL="843915" lvl="1" indent="-374650">
              <a:lnSpc>
                <a:spcPct val="100000"/>
              </a:lnSpc>
              <a:spcBef>
                <a:spcPts val="340"/>
              </a:spcBef>
              <a:buChar char="○"/>
              <a:tabLst>
                <a:tab pos="843915" algn="l"/>
                <a:tab pos="844550" algn="l"/>
              </a:tabLst>
            </a:pPr>
            <a:r>
              <a:rPr sz="1900" dirty="0">
                <a:latin typeface="Arial MT"/>
                <a:cs typeface="Arial MT"/>
              </a:rPr>
              <a:t>I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know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that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you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Frank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were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planning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disconnect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me.</a:t>
            </a:r>
            <a:endParaRPr sz="1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3875" y="1988699"/>
            <a:ext cx="5756248" cy="30421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2392" y="60223"/>
            <a:ext cx="151701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5" dirty="0"/>
              <a:t>Semantics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3833" y="689163"/>
            <a:ext cx="7152640" cy="2346796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86715" indent="-374650">
              <a:lnSpc>
                <a:spcPct val="100000"/>
              </a:lnSpc>
              <a:spcBef>
                <a:spcPts val="440"/>
              </a:spcBef>
              <a:buClr>
                <a:srgbClr val="000000"/>
              </a:buClr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solidFill>
                  <a:srgbClr val="0000FF"/>
                </a:solidFill>
                <a:latin typeface="Arial MT"/>
                <a:cs typeface="Arial MT"/>
              </a:rPr>
              <a:t>Semantics</a:t>
            </a:r>
            <a:r>
              <a:rPr sz="1900" spc="-5" dirty="0">
                <a:latin typeface="Arial MT"/>
                <a:cs typeface="Arial MT"/>
              </a:rPr>
              <a:t>: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knowledge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meaning</a:t>
            </a:r>
            <a:endParaRPr lang="en-US" sz="1900" dirty="0">
              <a:latin typeface="Arial MT"/>
              <a:cs typeface="Arial MT"/>
            </a:endParaRPr>
          </a:p>
          <a:p>
            <a:pPr marL="386715" indent="-374650">
              <a:lnSpc>
                <a:spcPct val="100000"/>
              </a:lnSpc>
              <a:spcBef>
                <a:spcPts val="440"/>
              </a:spcBef>
              <a:buClr>
                <a:srgbClr val="000000"/>
              </a:buClr>
              <a:buChar char="●"/>
              <a:tabLst>
                <a:tab pos="386715" algn="l"/>
                <a:tab pos="387350" algn="l"/>
              </a:tabLst>
            </a:pPr>
            <a:r>
              <a:rPr lang="en-US" sz="1900" dirty="0">
                <a:latin typeface="Arial MT"/>
                <a:cs typeface="Arial MT"/>
              </a:rPr>
              <a:t>Word Sense Disambiguation</a:t>
            </a:r>
            <a:endParaRPr sz="1900" dirty="0">
              <a:latin typeface="Arial MT"/>
              <a:cs typeface="Arial MT"/>
            </a:endParaRPr>
          </a:p>
          <a:p>
            <a:pPr marL="386715" indent="-374650">
              <a:lnSpc>
                <a:spcPct val="100000"/>
              </a:lnSpc>
              <a:spcBef>
                <a:spcPts val="345"/>
              </a:spcBef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study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literal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meaning</a:t>
            </a:r>
          </a:p>
          <a:p>
            <a:pPr marL="843915" lvl="1" indent="-374650">
              <a:lnSpc>
                <a:spcPct val="100000"/>
              </a:lnSpc>
              <a:spcBef>
                <a:spcPts val="340"/>
              </a:spcBef>
              <a:buChar char="○"/>
              <a:tabLst>
                <a:tab pos="843915" algn="l"/>
                <a:tab pos="844550" algn="l"/>
              </a:tabLst>
            </a:pPr>
            <a:r>
              <a:rPr sz="1900" dirty="0">
                <a:latin typeface="Arial MT"/>
                <a:cs typeface="Arial MT"/>
              </a:rPr>
              <a:t>I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know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that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you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Frank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were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planning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disconnect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me.</a:t>
            </a:r>
          </a:p>
          <a:p>
            <a:pPr marL="843915" lvl="1" indent="-374650">
              <a:lnSpc>
                <a:spcPct val="100000"/>
              </a:lnSpc>
              <a:spcBef>
                <a:spcPts val="340"/>
              </a:spcBef>
              <a:buChar char="○"/>
              <a:tabLst>
                <a:tab pos="843915" algn="l"/>
                <a:tab pos="844550" algn="l"/>
              </a:tabLst>
            </a:pPr>
            <a:r>
              <a:rPr sz="1900" spc="-5" dirty="0">
                <a:latin typeface="Arial MT"/>
                <a:cs typeface="Arial MT"/>
              </a:rPr>
              <a:t>ACTION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=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disconnect</a:t>
            </a:r>
            <a:endParaRPr sz="1900" dirty="0">
              <a:latin typeface="Arial MT"/>
              <a:cs typeface="Arial MT"/>
            </a:endParaRPr>
          </a:p>
          <a:p>
            <a:pPr marL="843915" lvl="1" indent="-374650">
              <a:lnSpc>
                <a:spcPct val="100000"/>
              </a:lnSpc>
              <a:spcBef>
                <a:spcPts val="345"/>
              </a:spcBef>
              <a:buChar char="○"/>
              <a:tabLst>
                <a:tab pos="843915" algn="l"/>
                <a:tab pos="844550" algn="l"/>
              </a:tabLst>
            </a:pPr>
            <a:r>
              <a:rPr sz="1900" spc="-15" dirty="0">
                <a:latin typeface="Arial MT"/>
                <a:cs typeface="Arial MT"/>
              </a:rPr>
              <a:t>ACTOR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=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you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Frank</a:t>
            </a:r>
            <a:endParaRPr sz="1900" dirty="0">
              <a:latin typeface="Arial MT"/>
              <a:cs typeface="Arial MT"/>
            </a:endParaRPr>
          </a:p>
          <a:p>
            <a:pPr marL="843915" lvl="1" indent="-374650">
              <a:lnSpc>
                <a:spcPct val="100000"/>
              </a:lnSpc>
              <a:spcBef>
                <a:spcPts val="340"/>
              </a:spcBef>
              <a:buChar char="○"/>
              <a:tabLst>
                <a:tab pos="843915" algn="l"/>
                <a:tab pos="844550" algn="l"/>
              </a:tabLst>
            </a:pPr>
            <a:r>
              <a:rPr sz="1900" spc="-5" dirty="0">
                <a:latin typeface="Arial MT"/>
                <a:cs typeface="Arial MT"/>
              </a:rPr>
              <a:t>OBJECT</a:t>
            </a:r>
            <a:r>
              <a:rPr sz="1900" spc="-7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=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me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9114" y="60223"/>
            <a:ext cx="162306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5" dirty="0"/>
              <a:t>Pragmatics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3833" y="689163"/>
            <a:ext cx="7905115" cy="2356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715" marR="5080" indent="-374650">
              <a:lnSpc>
                <a:spcPct val="114999"/>
              </a:lnSpc>
              <a:spcBef>
                <a:spcPts val="100"/>
              </a:spcBef>
              <a:buClr>
                <a:srgbClr val="000000"/>
              </a:buClr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solidFill>
                  <a:srgbClr val="0000FF"/>
                </a:solidFill>
                <a:latin typeface="Arial MT"/>
                <a:cs typeface="Arial MT"/>
              </a:rPr>
              <a:t>Pragmatics</a:t>
            </a:r>
            <a:r>
              <a:rPr sz="1900" spc="-5" dirty="0">
                <a:latin typeface="Arial MT"/>
                <a:cs typeface="Arial MT"/>
              </a:rPr>
              <a:t>: </a:t>
            </a:r>
            <a:r>
              <a:rPr sz="1900" dirty="0">
                <a:latin typeface="Arial MT"/>
                <a:cs typeface="Arial MT"/>
              </a:rPr>
              <a:t>knowledge </a:t>
            </a:r>
            <a:r>
              <a:rPr sz="1900" spc="-5" dirty="0">
                <a:latin typeface="Arial MT"/>
                <a:cs typeface="Arial MT"/>
              </a:rPr>
              <a:t>of the </a:t>
            </a:r>
            <a:r>
              <a:rPr sz="1900" dirty="0">
                <a:latin typeface="Arial MT"/>
                <a:cs typeface="Arial MT"/>
              </a:rPr>
              <a:t>relationship </a:t>
            </a:r>
            <a:r>
              <a:rPr sz="1900" spc="-5" dirty="0">
                <a:latin typeface="Arial MT"/>
                <a:cs typeface="Arial MT"/>
              </a:rPr>
              <a:t>of </a:t>
            </a:r>
            <a:r>
              <a:rPr sz="1900" dirty="0">
                <a:latin typeface="Arial MT"/>
                <a:cs typeface="Arial MT"/>
              </a:rPr>
              <a:t>meaning </a:t>
            </a:r>
            <a:r>
              <a:rPr sz="1900" spc="-5" dirty="0">
                <a:latin typeface="Arial MT"/>
                <a:cs typeface="Arial MT"/>
              </a:rPr>
              <a:t>to the goals and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intentions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 the </a:t>
            </a:r>
            <a:r>
              <a:rPr sz="1900" dirty="0">
                <a:latin typeface="Arial MT"/>
                <a:cs typeface="Arial MT"/>
              </a:rPr>
              <a:t>speaker</a:t>
            </a:r>
            <a:endParaRPr sz="1900">
              <a:latin typeface="Arial MT"/>
              <a:cs typeface="Arial MT"/>
            </a:endParaRPr>
          </a:p>
          <a:p>
            <a:pPr marL="386715" indent="-374650">
              <a:lnSpc>
                <a:spcPct val="100000"/>
              </a:lnSpc>
              <a:spcBef>
                <a:spcPts val="340"/>
              </a:spcBef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study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how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language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is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used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to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accomplish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goals</a:t>
            </a:r>
            <a:endParaRPr sz="1900">
              <a:latin typeface="Arial MT"/>
              <a:cs typeface="Arial MT"/>
            </a:endParaRPr>
          </a:p>
          <a:p>
            <a:pPr marL="843915" lvl="1" indent="-374650">
              <a:lnSpc>
                <a:spcPct val="100000"/>
              </a:lnSpc>
              <a:spcBef>
                <a:spcPts val="345"/>
              </a:spcBef>
              <a:buChar char="○"/>
              <a:tabLst>
                <a:tab pos="843915" algn="l"/>
                <a:tab pos="844550" algn="l"/>
              </a:tabLst>
            </a:pPr>
            <a:r>
              <a:rPr sz="1900" spc="-5" dirty="0">
                <a:latin typeface="Arial MT"/>
                <a:cs typeface="Arial MT"/>
              </a:rPr>
              <a:t>What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should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you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conclude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from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fact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said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something?</a:t>
            </a:r>
            <a:endParaRPr sz="1900">
              <a:latin typeface="Arial MT"/>
              <a:cs typeface="Arial MT"/>
            </a:endParaRPr>
          </a:p>
          <a:p>
            <a:pPr marL="843915" lvl="1" indent="-374650">
              <a:lnSpc>
                <a:spcPct val="100000"/>
              </a:lnSpc>
              <a:spcBef>
                <a:spcPts val="340"/>
              </a:spcBef>
              <a:buChar char="○"/>
              <a:tabLst>
                <a:tab pos="843915" algn="l"/>
                <a:tab pos="844550" algn="l"/>
              </a:tabLst>
            </a:pPr>
            <a:r>
              <a:rPr sz="1900" spc="-5" dirty="0">
                <a:latin typeface="Arial MT"/>
                <a:cs typeface="Arial MT"/>
              </a:rPr>
              <a:t>How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should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you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react?</a:t>
            </a:r>
            <a:endParaRPr sz="1900">
              <a:latin typeface="Arial MT"/>
              <a:cs typeface="Arial MT"/>
            </a:endParaRPr>
          </a:p>
          <a:p>
            <a:pPr marL="1301115" lvl="2" indent="-374650">
              <a:lnSpc>
                <a:spcPct val="100000"/>
              </a:lnSpc>
              <a:spcBef>
                <a:spcPts val="340"/>
              </a:spcBef>
              <a:buChar char="■"/>
              <a:tabLst>
                <a:tab pos="1301115" algn="l"/>
                <a:tab pos="1301750" algn="l"/>
              </a:tabLst>
            </a:pPr>
            <a:r>
              <a:rPr sz="1900" spc="-5" dirty="0">
                <a:latin typeface="Arial MT"/>
                <a:cs typeface="Arial MT"/>
              </a:rPr>
              <a:t>I’m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sorry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Dave,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I’m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afraid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can’t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do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that.</a:t>
            </a:r>
            <a:endParaRPr sz="1900">
              <a:latin typeface="Arial MT"/>
              <a:cs typeface="Arial MT"/>
            </a:endParaRPr>
          </a:p>
          <a:p>
            <a:pPr marL="1301115" lvl="2" indent="-374650">
              <a:lnSpc>
                <a:spcPct val="100000"/>
              </a:lnSpc>
              <a:spcBef>
                <a:spcPts val="345"/>
              </a:spcBef>
              <a:buChar char="■"/>
              <a:tabLst>
                <a:tab pos="1301115" algn="l"/>
                <a:tab pos="1301750" algn="l"/>
              </a:tabLst>
            </a:pPr>
            <a:r>
              <a:rPr sz="1900" spc="-5" dirty="0">
                <a:latin typeface="Arial MT"/>
                <a:cs typeface="Arial MT"/>
              </a:rPr>
              <a:t>Includes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notions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polite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and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indirect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styles</a:t>
            </a:r>
            <a:endParaRPr sz="1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8015" y="60223"/>
            <a:ext cx="144780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Discourse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3833" y="689163"/>
            <a:ext cx="8186420" cy="135763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86715" indent="-374650">
              <a:lnSpc>
                <a:spcPct val="100000"/>
              </a:lnSpc>
              <a:spcBef>
                <a:spcPts val="440"/>
              </a:spcBef>
              <a:buClr>
                <a:srgbClr val="000000"/>
              </a:buClr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solidFill>
                  <a:srgbClr val="0000FF"/>
                </a:solidFill>
                <a:latin typeface="Arial MT"/>
                <a:cs typeface="Arial MT"/>
              </a:rPr>
              <a:t>Discourse</a:t>
            </a:r>
            <a:r>
              <a:rPr sz="1900" spc="-5" dirty="0">
                <a:latin typeface="Arial MT"/>
                <a:cs typeface="Arial MT"/>
              </a:rPr>
              <a:t>: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knowledge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about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linguistic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units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larger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than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a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single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utterance</a:t>
            </a:r>
            <a:endParaRPr sz="1900" dirty="0">
              <a:latin typeface="Arial MT"/>
              <a:cs typeface="Arial MT"/>
            </a:endParaRPr>
          </a:p>
          <a:p>
            <a:pPr marL="386715" indent="-374650">
              <a:lnSpc>
                <a:spcPct val="100000"/>
              </a:lnSpc>
              <a:spcBef>
                <a:spcPts val="345"/>
              </a:spcBef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study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linguistic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units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larger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than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a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single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utterance</a:t>
            </a:r>
            <a:endParaRPr sz="1900" dirty="0">
              <a:latin typeface="Arial MT"/>
              <a:cs typeface="Arial MT"/>
            </a:endParaRPr>
          </a:p>
          <a:p>
            <a:pPr marL="386715" indent="-374650">
              <a:lnSpc>
                <a:spcPct val="100000"/>
              </a:lnSpc>
              <a:spcBef>
                <a:spcPts val="340"/>
              </a:spcBef>
              <a:buChar char="●"/>
              <a:tabLst>
                <a:tab pos="386715" algn="l"/>
                <a:tab pos="387350" algn="l"/>
              </a:tabLst>
            </a:pP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structure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conversations:</a:t>
            </a:r>
          </a:p>
          <a:p>
            <a:pPr marL="843915" lvl="1" indent="-374650">
              <a:lnSpc>
                <a:spcPct val="100000"/>
              </a:lnSpc>
              <a:spcBef>
                <a:spcPts val="340"/>
              </a:spcBef>
              <a:buChar char="○"/>
              <a:tabLst>
                <a:tab pos="843915" algn="l"/>
                <a:tab pos="844550" algn="l"/>
              </a:tabLst>
            </a:pPr>
            <a:r>
              <a:rPr sz="1900" spc="-5" dirty="0">
                <a:latin typeface="Arial MT"/>
                <a:cs typeface="Arial MT"/>
              </a:rPr>
              <a:t>turn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taking,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thread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meaning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9931" y="58801"/>
            <a:ext cx="34169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Syntax</a:t>
            </a:r>
            <a:r>
              <a:rPr sz="2800" spc="-55" dirty="0"/>
              <a:t> </a:t>
            </a:r>
            <a:r>
              <a:rPr sz="2800" dirty="0"/>
              <a:t>vs.</a:t>
            </a:r>
            <a:r>
              <a:rPr sz="2800" spc="-45" dirty="0"/>
              <a:t> </a:t>
            </a:r>
            <a:r>
              <a:rPr sz="2800" spc="-5" dirty="0"/>
              <a:t>Semantics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60949" y="675193"/>
            <a:ext cx="5257165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4999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Colorless green ideas </a:t>
            </a:r>
            <a:r>
              <a:rPr sz="2400" dirty="0">
                <a:latin typeface="Arial MT"/>
                <a:cs typeface="Arial MT"/>
              </a:rPr>
              <a:t>sleep </a:t>
            </a:r>
            <a:r>
              <a:rPr sz="2400" spc="-25" dirty="0">
                <a:latin typeface="Arial MT"/>
                <a:cs typeface="Arial MT"/>
              </a:rPr>
              <a:t>furiously. 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(example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by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Noam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Chomsky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1957)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575" y="2312574"/>
            <a:ext cx="4400050" cy="24273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21919" y="715625"/>
            <a:ext cx="1820512" cy="24273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633009" y="3351813"/>
            <a:ext cx="21977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Noam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Chomsky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most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cited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person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alive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3417" y="60325"/>
            <a:ext cx="366839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Semantics</a:t>
            </a:r>
            <a:r>
              <a:rPr spc="-55" dirty="0"/>
              <a:t> </a:t>
            </a:r>
            <a:r>
              <a:rPr dirty="0"/>
              <a:t>vs.</a:t>
            </a:r>
            <a:r>
              <a:rPr spc="-50" dirty="0"/>
              <a:t> </a:t>
            </a:r>
            <a:r>
              <a:rPr spc="-5" dirty="0"/>
              <a:t>Pragmatics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0949" y="730820"/>
            <a:ext cx="6048375" cy="1703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5" dirty="0">
                <a:latin typeface="Arial MT"/>
                <a:cs typeface="Arial MT"/>
              </a:rPr>
              <a:t>What</a:t>
            </a:r>
            <a:r>
              <a:rPr sz="2250" spc="-20" dirty="0">
                <a:latin typeface="Arial MT"/>
                <a:cs typeface="Arial MT"/>
              </a:rPr>
              <a:t> </a:t>
            </a:r>
            <a:r>
              <a:rPr sz="2250" spc="-5" dirty="0">
                <a:latin typeface="Arial MT"/>
                <a:cs typeface="Arial MT"/>
              </a:rPr>
              <a:t>does</a:t>
            </a:r>
            <a:r>
              <a:rPr sz="2250" spc="-15" dirty="0">
                <a:latin typeface="Arial MT"/>
                <a:cs typeface="Arial MT"/>
              </a:rPr>
              <a:t> </a:t>
            </a:r>
            <a:r>
              <a:rPr sz="2250" spc="-55" dirty="0">
                <a:latin typeface="Arial MT"/>
                <a:cs typeface="Arial MT"/>
              </a:rPr>
              <a:t>"You</a:t>
            </a:r>
            <a:r>
              <a:rPr sz="2250" spc="-15" dirty="0">
                <a:latin typeface="Arial MT"/>
                <a:cs typeface="Arial MT"/>
              </a:rPr>
              <a:t> </a:t>
            </a:r>
            <a:r>
              <a:rPr sz="2250" spc="-5" dirty="0">
                <a:latin typeface="Arial MT"/>
                <a:cs typeface="Arial MT"/>
              </a:rPr>
              <a:t>have</a:t>
            </a:r>
            <a:r>
              <a:rPr sz="2250" spc="-15" dirty="0">
                <a:latin typeface="Arial MT"/>
                <a:cs typeface="Arial MT"/>
              </a:rPr>
              <a:t> </a:t>
            </a:r>
            <a:r>
              <a:rPr sz="2250" dirty="0">
                <a:latin typeface="Arial MT"/>
                <a:cs typeface="Arial MT"/>
              </a:rPr>
              <a:t>a</a:t>
            </a:r>
            <a:r>
              <a:rPr sz="2250" spc="-15" dirty="0">
                <a:latin typeface="Arial MT"/>
                <a:cs typeface="Arial MT"/>
              </a:rPr>
              <a:t> </a:t>
            </a:r>
            <a:r>
              <a:rPr sz="2250" spc="-5" dirty="0">
                <a:latin typeface="Arial MT"/>
                <a:cs typeface="Arial MT"/>
              </a:rPr>
              <a:t>green</a:t>
            </a:r>
            <a:r>
              <a:rPr sz="2250" spc="-10" dirty="0">
                <a:latin typeface="Arial MT"/>
                <a:cs typeface="Arial MT"/>
              </a:rPr>
              <a:t> </a:t>
            </a:r>
            <a:r>
              <a:rPr sz="2250" spc="-5" dirty="0">
                <a:latin typeface="Arial MT"/>
                <a:cs typeface="Arial MT"/>
              </a:rPr>
              <a:t>light”</a:t>
            </a:r>
            <a:r>
              <a:rPr sz="2250" spc="-15" dirty="0">
                <a:latin typeface="Arial MT"/>
                <a:cs typeface="Arial MT"/>
              </a:rPr>
              <a:t> </a:t>
            </a:r>
            <a:r>
              <a:rPr sz="2250" dirty="0">
                <a:latin typeface="Arial MT"/>
                <a:cs typeface="Arial MT"/>
              </a:rPr>
              <a:t>mean?</a:t>
            </a:r>
          </a:p>
          <a:p>
            <a:pPr marL="469900" indent="-374650">
              <a:lnSpc>
                <a:spcPct val="100000"/>
              </a:lnSpc>
              <a:spcBef>
                <a:spcPts val="1605"/>
              </a:spcBef>
              <a:buSzPct val="108571"/>
              <a:buChar char="●"/>
              <a:tabLst>
                <a:tab pos="469265" algn="l"/>
                <a:tab pos="469900" algn="l"/>
              </a:tabLst>
            </a:pPr>
            <a:r>
              <a:rPr sz="1750" spc="-440" dirty="0">
                <a:latin typeface="Arial MT"/>
                <a:cs typeface="Arial MT"/>
              </a:rPr>
              <a:t></a:t>
            </a:r>
            <a:r>
              <a:rPr lang="en-US" sz="1750" spc="-5" dirty="0">
                <a:latin typeface="Arial MT"/>
                <a:cs typeface="Arial MT"/>
              </a:rPr>
              <a:t> Y</a:t>
            </a:r>
            <a:r>
              <a:rPr sz="2250" spc="-5" dirty="0">
                <a:latin typeface="Arial MT"/>
                <a:cs typeface="Arial MT"/>
              </a:rPr>
              <a:t>o</a:t>
            </a:r>
            <a:r>
              <a:rPr sz="2250" dirty="0">
                <a:latin typeface="Arial MT"/>
                <a:cs typeface="Arial MT"/>
              </a:rPr>
              <a:t>u</a:t>
            </a:r>
            <a:r>
              <a:rPr sz="2250" spc="-5" dirty="0">
                <a:latin typeface="Arial MT"/>
                <a:cs typeface="Arial MT"/>
              </a:rPr>
              <a:t> ar</a:t>
            </a:r>
            <a:r>
              <a:rPr sz="2250" dirty="0">
                <a:latin typeface="Arial MT"/>
                <a:cs typeface="Arial MT"/>
              </a:rPr>
              <a:t>e</a:t>
            </a:r>
            <a:r>
              <a:rPr sz="2250" spc="-5" dirty="0">
                <a:latin typeface="Arial MT"/>
                <a:cs typeface="Arial MT"/>
              </a:rPr>
              <a:t> holdin</a:t>
            </a:r>
            <a:r>
              <a:rPr sz="2250" dirty="0">
                <a:latin typeface="Arial MT"/>
                <a:cs typeface="Arial MT"/>
              </a:rPr>
              <a:t>g</a:t>
            </a:r>
            <a:r>
              <a:rPr sz="2250" spc="-5" dirty="0">
                <a:latin typeface="Arial MT"/>
                <a:cs typeface="Arial MT"/>
              </a:rPr>
              <a:t> </a:t>
            </a:r>
            <a:r>
              <a:rPr sz="2250" dirty="0">
                <a:latin typeface="Arial MT"/>
                <a:cs typeface="Arial MT"/>
              </a:rPr>
              <a:t>a</a:t>
            </a:r>
            <a:r>
              <a:rPr sz="2250" spc="-5" dirty="0">
                <a:latin typeface="Arial MT"/>
                <a:cs typeface="Arial MT"/>
              </a:rPr>
              <a:t> gree</a:t>
            </a:r>
            <a:r>
              <a:rPr sz="2250" dirty="0">
                <a:latin typeface="Arial MT"/>
                <a:cs typeface="Arial MT"/>
              </a:rPr>
              <a:t>n</a:t>
            </a:r>
            <a:r>
              <a:rPr sz="2250" spc="-5" dirty="0">
                <a:latin typeface="Arial MT"/>
                <a:cs typeface="Arial MT"/>
              </a:rPr>
              <a:t> ligh</a:t>
            </a:r>
            <a:r>
              <a:rPr sz="2250" dirty="0">
                <a:latin typeface="Arial MT"/>
                <a:cs typeface="Arial MT"/>
              </a:rPr>
              <a:t>t</a:t>
            </a:r>
            <a:r>
              <a:rPr sz="2250" spc="-5" dirty="0">
                <a:latin typeface="Arial MT"/>
                <a:cs typeface="Arial MT"/>
              </a:rPr>
              <a:t> bulb?</a:t>
            </a:r>
            <a:endParaRPr sz="2250" dirty="0">
              <a:latin typeface="Arial MT"/>
              <a:cs typeface="Arial MT"/>
            </a:endParaRPr>
          </a:p>
          <a:p>
            <a:pPr marL="469900" indent="-374650">
              <a:lnSpc>
                <a:spcPct val="100000"/>
              </a:lnSpc>
              <a:spcBef>
                <a:spcPts val="405"/>
              </a:spcBef>
              <a:buSzPct val="108571"/>
              <a:buChar char="●"/>
              <a:tabLst>
                <a:tab pos="469265" algn="l"/>
                <a:tab pos="469900" algn="l"/>
              </a:tabLst>
            </a:pPr>
            <a:r>
              <a:rPr sz="1750" spc="-440" dirty="0">
                <a:latin typeface="Arial MT"/>
                <a:cs typeface="Arial MT"/>
              </a:rPr>
              <a:t></a:t>
            </a:r>
            <a:r>
              <a:rPr sz="1750" spc="-5" dirty="0">
                <a:latin typeface="Arial MT"/>
                <a:cs typeface="Arial MT"/>
              </a:rPr>
              <a:t> </a:t>
            </a:r>
            <a:r>
              <a:rPr lang="en-US" sz="2250" spc="-210" dirty="0">
                <a:latin typeface="Arial MT"/>
                <a:cs typeface="Arial MT"/>
              </a:rPr>
              <a:t>Y</a:t>
            </a:r>
            <a:r>
              <a:rPr sz="2250" spc="-5" dirty="0">
                <a:latin typeface="Arial MT"/>
                <a:cs typeface="Arial MT"/>
              </a:rPr>
              <a:t>o</a:t>
            </a:r>
            <a:r>
              <a:rPr sz="2250" dirty="0">
                <a:latin typeface="Arial MT"/>
                <a:cs typeface="Arial MT"/>
              </a:rPr>
              <a:t>u</a:t>
            </a:r>
            <a:r>
              <a:rPr sz="2250" spc="-5" dirty="0">
                <a:latin typeface="Arial MT"/>
                <a:cs typeface="Arial MT"/>
              </a:rPr>
              <a:t> hav</a:t>
            </a:r>
            <a:r>
              <a:rPr sz="2250" dirty="0">
                <a:latin typeface="Arial MT"/>
                <a:cs typeface="Arial MT"/>
              </a:rPr>
              <a:t>e</a:t>
            </a:r>
            <a:r>
              <a:rPr sz="2250" spc="-5" dirty="0">
                <a:latin typeface="Arial MT"/>
                <a:cs typeface="Arial MT"/>
              </a:rPr>
              <a:t> </a:t>
            </a:r>
            <a:r>
              <a:rPr sz="2250" dirty="0">
                <a:latin typeface="Arial MT"/>
                <a:cs typeface="Arial MT"/>
              </a:rPr>
              <a:t>a</a:t>
            </a:r>
            <a:r>
              <a:rPr sz="2250" spc="-5" dirty="0">
                <a:latin typeface="Arial MT"/>
                <a:cs typeface="Arial MT"/>
              </a:rPr>
              <a:t> gree</a:t>
            </a:r>
            <a:r>
              <a:rPr sz="2250" dirty="0">
                <a:latin typeface="Arial MT"/>
                <a:cs typeface="Arial MT"/>
              </a:rPr>
              <a:t>n</a:t>
            </a:r>
            <a:r>
              <a:rPr sz="2250" spc="-5" dirty="0">
                <a:latin typeface="Arial MT"/>
                <a:cs typeface="Arial MT"/>
              </a:rPr>
              <a:t> ligh</a:t>
            </a:r>
            <a:r>
              <a:rPr sz="2250" dirty="0">
                <a:latin typeface="Arial MT"/>
                <a:cs typeface="Arial MT"/>
              </a:rPr>
              <a:t>t</a:t>
            </a:r>
            <a:r>
              <a:rPr sz="2250" spc="-5" dirty="0">
                <a:latin typeface="Arial MT"/>
                <a:cs typeface="Arial MT"/>
              </a:rPr>
              <a:t> t</a:t>
            </a:r>
            <a:r>
              <a:rPr sz="2250" dirty="0">
                <a:latin typeface="Arial MT"/>
                <a:cs typeface="Arial MT"/>
              </a:rPr>
              <a:t>o</a:t>
            </a:r>
            <a:r>
              <a:rPr sz="2250" spc="-10" dirty="0">
                <a:latin typeface="Arial MT"/>
                <a:cs typeface="Arial MT"/>
              </a:rPr>
              <a:t> </a:t>
            </a:r>
            <a:r>
              <a:rPr sz="2250" dirty="0">
                <a:latin typeface="Arial MT"/>
                <a:cs typeface="Arial MT"/>
              </a:rPr>
              <a:t>cross</a:t>
            </a:r>
            <a:r>
              <a:rPr sz="2250" spc="-5" dirty="0">
                <a:latin typeface="Arial MT"/>
                <a:cs typeface="Arial MT"/>
              </a:rPr>
              <a:t> th</a:t>
            </a:r>
            <a:r>
              <a:rPr sz="2250" dirty="0">
                <a:latin typeface="Arial MT"/>
                <a:cs typeface="Arial MT"/>
              </a:rPr>
              <a:t>e</a:t>
            </a:r>
            <a:r>
              <a:rPr sz="2250" spc="-10" dirty="0">
                <a:latin typeface="Arial MT"/>
                <a:cs typeface="Arial MT"/>
              </a:rPr>
              <a:t> </a:t>
            </a:r>
            <a:r>
              <a:rPr sz="2250" dirty="0">
                <a:latin typeface="Arial MT"/>
                <a:cs typeface="Arial MT"/>
              </a:rPr>
              <a:t>street?</a:t>
            </a:r>
          </a:p>
          <a:p>
            <a:pPr marL="469900" indent="-374650">
              <a:lnSpc>
                <a:spcPct val="100000"/>
              </a:lnSpc>
              <a:spcBef>
                <a:spcPts val="405"/>
              </a:spcBef>
              <a:buSzPct val="108571"/>
              <a:buChar char="●"/>
              <a:tabLst>
                <a:tab pos="469265" algn="l"/>
                <a:tab pos="469900" algn="l"/>
              </a:tabLst>
            </a:pPr>
            <a:r>
              <a:rPr sz="1750" spc="-440" dirty="0">
                <a:latin typeface="Arial MT"/>
                <a:cs typeface="Arial MT"/>
              </a:rPr>
              <a:t></a:t>
            </a:r>
            <a:r>
              <a:rPr sz="1750" spc="-5" dirty="0">
                <a:latin typeface="Arial MT"/>
                <a:cs typeface="Arial MT"/>
              </a:rPr>
              <a:t> </a:t>
            </a:r>
            <a:r>
              <a:rPr sz="2250" spc="-210" dirty="0">
                <a:latin typeface="Arial MT"/>
                <a:cs typeface="Arial MT"/>
              </a:rPr>
              <a:t>Y</a:t>
            </a:r>
            <a:r>
              <a:rPr sz="2250" spc="-5" dirty="0">
                <a:latin typeface="Arial MT"/>
                <a:cs typeface="Arial MT"/>
              </a:rPr>
              <a:t>o</a:t>
            </a:r>
            <a:r>
              <a:rPr sz="2250" dirty="0">
                <a:latin typeface="Arial MT"/>
                <a:cs typeface="Arial MT"/>
              </a:rPr>
              <a:t>u</a:t>
            </a:r>
            <a:r>
              <a:rPr sz="2250" spc="-5" dirty="0">
                <a:latin typeface="Arial MT"/>
                <a:cs typeface="Arial MT"/>
              </a:rPr>
              <a:t> </a:t>
            </a:r>
            <a:r>
              <a:rPr sz="2250" dirty="0">
                <a:latin typeface="Arial MT"/>
                <a:cs typeface="Arial MT"/>
              </a:rPr>
              <a:t>can</a:t>
            </a:r>
            <a:r>
              <a:rPr sz="2250" spc="-5" dirty="0">
                <a:latin typeface="Arial MT"/>
                <a:cs typeface="Arial MT"/>
              </a:rPr>
              <a:t> g</a:t>
            </a:r>
            <a:r>
              <a:rPr sz="2250" dirty="0">
                <a:latin typeface="Arial MT"/>
                <a:cs typeface="Arial MT"/>
              </a:rPr>
              <a:t>o</a:t>
            </a:r>
            <a:r>
              <a:rPr sz="2250" spc="-5" dirty="0">
                <a:latin typeface="Arial MT"/>
                <a:cs typeface="Arial MT"/>
              </a:rPr>
              <a:t> ahea</a:t>
            </a:r>
            <a:r>
              <a:rPr sz="2250" dirty="0">
                <a:latin typeface="Arial MT"/>
                <a:cs typeface="Arial MT"/>
              </a:rPr>
              <a:t>d</a:t>
            </a:r>
            <a:r>
              <a:rPr sz="2250" spc="-5" dirty="0">
                <a:latin typeface="Arial MT"/>
                <a:cs typeface="Arial MT"/>
              </a:rPr>
              <a:t> wit</a:t>
            </a:r>
            <a:r>
              <a:rPr sz="2250" dirty="0">
                <a:latin typeface="Arial MT"/>
                <a:cs typeface="Arial MT"/>
              </a:rPr>
              <a:t>h</a:t>
            </a:r>
            <a:r>
              <a:rPr sz="2250" spc="-5" dirty="0">
                <a:latin typeface="Arial MT"/>
                <a:cs typeface="Arial MT"/>
              </a:rPr>
              <a:t> </a:t>
            </a:r>
            <a:r>
              <a:rPr sz="2250" dirty="0">
                <a:latin typeface="Arial MT"/>
                <a:cs typeface="Arial MT"/>
              </a:rPr>
              <a:t>your</a:t>
            </a:r>
            <a:r>
              <a:rPr sz="2250" spc="-5" dirty="0">
                <a:latin typeface="Arial MT"/>
                <a:cs typeface="Arial MT"/>
              </a:rPr>
              <a:t> plan?</a:t>
            </a:r>
            <a:endParaRPr sz="225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4584" y="2824975"/>
            <a:ext cx="1113430" cy="1831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96802" y="2908625"/>
            <a:ext cx="2750394" cy="1831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74905" y="3452410"/>
            <a:ext cx="1919293" cy="77571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8419" y="60223"/>
            <a:ext cx="188595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5" dirty="0"/>
              <a:t>Is</a:t>
            </a:r>
            <a:r>
              <a:rPr spc="-45" dirty="0"/>
              <a:t> </a:t>
            </a:r>
            <a:r>
              <a:rPr spc="5" dirty="0"/>
              <a:t>NLP</a:t>
            </a:r>
            <a:r>
              <a:rPr spc="-85" dirty="0"/>
              <a:t> </a:t>
            </a:r>
            <a:r>
              <a:rPr spc="5" dirty="0"/>
              <a:t>hard?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0949" y="733106"/>
            <a:ext cx="5912485" cy="1434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What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does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sentence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mean?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“</a:t>
            </a:r>
            <a:r>
              <a:rPr sz="1800" i="1" spc="15" dirty="0">
                <a:latin typeface="Arial"/>
                <a:cs typeface="Arial"/>
              </a:rPr>
              <a:t>I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made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her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duck”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2593340">
              <a:lnSpc>
                <a:spcPct val="100000"/>
              </a:lnSpc>
              <a:spcBef>
                <a:spcPts val="1235"/>
              </a:spcBef>
            </a:pPr>
            <a:r>
              <a:rPr sz="1500" spc="-5" dirty="0">
                <a:latin typeface="Arial MT"/>
                <a:cs typeface="Arial MT"/>
              </a:rPr>
              <a:t>“</a:t>
            </a:r>
            <a:r>
              <a:rPr sz="1500" spc="-5" dirty="0">
                <a:solidFill>
                  <a:srgbClr val="FF0000"/>
                </a:solidFill>
                <a:latin typeface="Arial MT"/>
                <a:cs typeface="Arial MT"/>
              </a:rPr>
              <a:t>duck</a:t>
            </a:r>
            <a:r>
              <a:rPr sz="1500" spc="-5" dirty="0">
                <a:latin typeface="Arial MT"/>
                <a:cs typeface="Arial MT"/>
              </a:rPr>
              <a:t>”: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noun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or</a:t>
            </a:r>
            <a:r>
              <a:rPr sz="1500" spc="-2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verb?</a:t>
            </a:r>
            <a:endParaRPr sz="1500">
              <a:latin typeface="Arial MT"/>
              <a:cs typeface="Arial MT"/>
            </a:endParaRPr>
          </a:p>
          <a:p>
            <a:pPr marL="2593340" marR="5080">
              <a:lnSpc>
                <a:spcPct val="100000"/>
              </a:lnSpc>
            </a:pPr>
            <a:r>
              <a:rPr sz="1500" dirty="0">
                <a:latin typeface="Arial MT"/>
                <a:cs typeface="Arial MT"/>
              </a:rPr>
              <a:t>“</a:t>
            </a:r>
            <a:r>
              <a:rPr sz="1500" dirty="0">
                <a:solidFill>
                  <a:srgbClr val="FF0000"/>
                </a:solidFill>
                <a:latin typeface="Arial MT"/>
                <a:cs typeface="Arial MT"/>
              </a:rPr>
              <a:t>make</a:t>
            </a:r>
            <a:r>
              <a:rPr sz="1500" dirty="0">
                <a:latin typeface="Arial MT"/>
                <a:cs typeface="Arial MT"/>
              </a:rPr>
              <a:t>”: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“cook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X”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or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“cause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X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to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do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Y”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? </a:t>
            </a:r>
            <a:r>
              <a:rPr sz="1500" spc="-40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“</a:t>
            </a:r>
            <a:r>
              <a:rPr sz="1500" spc="-5" dirty="0">
                <a:solidFill>
                  <a:srgbClr val="FF0000"/>
                </a:solidFill>
                <a:latin typeface="Arial MT"/>
                <a:cs typeface="Arial MT"/>
              </a:rPr>
              <a:t>her</a:t>
            </a:r>
            <a:r>
              <a:rPr sz="1500" spc="-5" dirty="0">
                <a:latin typeface="Arial MT"/>
                <a:cs typeface="Arial MT"/>
              </a:rPr>
              <a:t>”: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“for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her”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or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“belonging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to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her”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?</a:t>
            </a:r>
            <a:endParaRPr sz="1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72770"/>
          </a:xfrm>
          <a:custGeom>
            <a:avLst/>
            <a:gdLst/>
            <a:ahLst/>
            <a:cxnLst/>
            <a:rect l="l" t="t" r="r" b="b"/>
            <a:pathLst>
              <a:path w="9144000" h="572770">
                <a:moveTo>
                  <a:pt x="9143999" y="572699"/>
                </a:moveTo>
                <a:lnTo>
                  <a:pt x="0" y="5726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7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44062" y="60223"/>
            <a:ext cx="245237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5" dirty="0"/>
              <a:t>NLP</a:t>
            </a:r>
            <a:r>
              <a:rPr spc="-7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spc="5" dirty="0"/>
              <a:t>the</a:t>
            </a:r>
            <a:r>
              <a:rPr spc="-25" dirty="0"/>
              <a:t> </a:t>
            </a:r>
            <a:r>
              <a:rPr spc="5" dirty="0"/>
              <a:t>KING!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5501" y="2210828"/>
            <a:ext cx="4091917" cy="55296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49800" y="2327487"/>
            <a:ext cx="2612149" cy="3719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17750" y="3206785"/>
            <a:ext cx="4815399" cy="6128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2476" y="968737"/>
            <a:ext cx="4497245" cy="87233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3922" y="923848"/>
            <a:ext cx="966624" cy="9666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737" y="3297446"/>
            <a:ext cx="1520999" cy="24336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60789" y="4095554"/>
            <a:ext cx="4815401" cy="52117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71464" y="4189657"/>
            <a:ext cx="966624" cy="47043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8419" y="60223"/>
            <a:ext cx="188595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5" dirty="0"/>
              <a:t>Is</a:t>
            </a:r>
            <a:r>
              <a:rPr spc="-45" dirty="0"/>
              <a:t> </a:t>
            </a:r>
            <a:r>
              <a:rPr spc="5" dirty="0"/>
              <a:t>NLP</a:t>
            </a:r>
            <a:r>
              <a:rPr spc="-85" dirty="0"/>
              <a:t> </a:t>
            </a:r>
            <a:r>
              <a:rPr spc="5" dirty="0"/>
              <a:t>hard?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0949" y="733106"/>
            <a:ext cx="5986145" cy="208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What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does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sentence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mean?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“</a:t>
            </a:r>
            <a:r>
              <a:rPr sz="1800" i="1" spc="15" dirty="0">
                <a:latin typeface="Arial"/>
                <a:cs typeface="Arial"/>
              </a:rPr>
              <a:t>I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made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her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duck”</a:t>
            </a:r>
            <a:endParaRPr sz="1800">
              <a:latin typeface="Arial"/>
              <a:cs typeface="Arial"/>
            </a:endParaRPr>
          </a:p>
          <a:p>
            <a:pPr marL="469900" indent="-336550">
              <a:lnSpc>
                <a:spcPct val="100000"/>
              </a:lnSpc>
              <a:spcBef>
                <a:spcPts val="1540"/>
              </a:spcBef>
              <a:buChar char="●"/>
              <a:tabLst>
                <a:tab pos="469265" algn="l"/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I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cooked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waterfowl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for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her</a:t>
            </a:r>
            <a:endParaRPr sz="1400">
              <a:latin typeface="Arial MT"/>
              <a:cs typeface="Arial MT"/>
            </a:endParaRPr>
          </a:p>
          <a:p>
            <a:pPr marL="469900" indent="-336550">
              <a:lnSpc>
                <a:spcPct val="100000"/>
              </a:lnSpc>
              <a:spcBef>
                <a:spcPts val="250"/>
              </a:spcBef>
              <a:buChar char="●"/>
              <a:tabLst>
                <a:tab pos="469265" algn="l"/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I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cooked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waterfowl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belonging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her</a:t>
            </a:r>
            <a:endParaRPr sz="1400">
              <a:latin typeface="Arial MT"/>
              <a:cs typeface="Arial MT"/>
            </a:endParaRPr>
          </a:p>
          <a:p>
            <a:pPr marL="469900" indent="-336550">
              <a:lnSpc>
                <a:spcPct val="100000"/>
              </a:lnSpc>
              <a:spcBef>
                <a:spcPts val="250"/>
              </a:spcBef>
              <a:buChar char="●"/>
              <a:tabLst>
                <a:tab pos="469265" algn="l"/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I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created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(plaster?)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duck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she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owns</a:t>
            </a:r>
            <a:endParaRPr sz="1400">
              <a:latin typeface="Arial MT"/>
              <a:cs typeface="Arial MT"/>
            </a:endParaRPr>
          </a:p>
          <a:p>
            <a:pPr marL="469900" indent="-336550">
              <a:lnSpc>
                <a:spcPct val="100000"/>
              </a:lnSpc>
              <a:spcBef>
                <a:spcPts val="254"/>
              </a:spcBef>
              <a:buChar char="●"/>
              <a:tabLst>
                <a:tab pos="469265" algn="l"/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I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caused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her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quickly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lower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her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head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body</a:t>
            </a:r>
            <a:endParaRPr sz="1400">
              <a:latin typeface="Arial MT"/>
              <a:cs typeface="Arial MT"/>
            </a:endParaRPr>
          </a:p>
          <a:p>
            <a:pPr marL="469900" indent="-336550">
              <a:lnSpc>
                <a:spcPct val="100000"/>
              </a:lnSpc>
              <a:spcBef>
                <a:spcPts val="250"/>
              </a:spcBef>
              <a:buChar char="●"/>
              <a:tabLst>
                <a:tab pos="469265" algn="l"/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I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waved </a:t>
            </a:r>
            <a:r>
              <a:rPr sz="1400" dirty="0">
                <a:latin typeface="Arial MT"/>
                <a:cs typeface="Arial MT"/>
              </a:rPr>
              <a:t>my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magic</a:t>
            </a:r>
            <a:r>
              <a:rPr sz="1400" spc="-5" dirty="0">
                <a:latin typeface="Arial MT"/>
                <a:cs typeface="Arial MT"/>
              </a:rPr>
              <a:t> wand and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turned her into </a:t>
            </a:r>
            <a:r>
              <a:rPr sz="1400" spc="-10" dirty="0">
                <a:latin typeface="Arial MT"/>
                <a:cs typeface="Arial MT"/>
              </a:rPr>
              <a:t>undifferentiated</a:t>
            </a:r>
            <a:r>
              <a:rPr sz="1400" spc="-5" dirty="0">
                <a:latin typeface="Arial MT"/>
                <a:cs typeface="Arial MT"/>
              </a:rPr>
              <a:t> waterfowl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These</a:t>
            </a:r>
            <a:r>
              <a:rPr sz="1400" spc="-10" dirty="0">
                <a:latin typeface="Arial MT"/>
                <a:cs typeface="Arial MT"/>
              </a:rPr>
              <a:t> different </a:t>
            </a:r>
            <a:r>
              <a:rPr sz="1400" dirty="0">
                <a:latin typeface="Arial MT"/>
                <a:cs typeface="Arial MT"/>
              </a:rPr>
              <a:t>meanings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are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caused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by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number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ambiguities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8419" y="60223"/>
            <a:ext cx="188595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5" dirty="0"/>
              <a:t>Is</a:t>
            </a:r>
            <a:r>
              <a:rPr spc="-45" dirty="0"/>
              <a:t> </a:t>
            </a:r>
            <a:r>
              <a:rPr spc="5" dirty="0"/>
              <a:t>NLP</a:t>
            </a:r>
            <a:r>
              <a:rPr spc="-85" dirty="0"/>
              <a:t> </a:t>
            </a:r>
            <a:r>
              <a:rPr spc="5" dirty="0"/>
              <a:t>hard?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0949" y="733106"/>
            <a:ext cx="7437120" cy="3121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What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does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sentence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mean?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“</a:t>
            </a:r>
            <a:r>
              <a:rPr sz="1800" i="1" spc="15" dirty="0">
                <a:latin typeface="Arial"/>
                <a:cs typeface="Arial"/>
              </a:rPr>
              <a:t>I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made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her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duck”</a:t>
            </a:r>
            <a:endParaRPr sz="1800">
              <a:latin typeface="Arial"/>
              <a:cs typeface="Arial"/>
            </a:endParaRPr>
          </a:p>
          <a:p>
            <a:pPr marL="469900" indent="-336550">
              <a:lnSpc>
                <a:spcPct val="100000"/>
              </a:lnSpc>
              <a:spcBef>
                <a:spcPts val="1540"/>
              </a:spcBef>
              <a:buChar char="●"/>
              <a:tabLst>
                <a:tab pos="469265" algn="l"/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I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cooked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waterfowl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for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her</a:t>
            </a:r>
            <a:endParaRPr sz="1400">
              <a:latin typeface="Arial MT"/>
              <a:cs typeface="Arial MT"/>
            </a:endParaRPr>
          </a:p>
          <a:p>
            <a:pPr marL="469900" indent="-336550">
              <a:lnSpc>
                <a:spcPct val="100000"/>
              </a:lnSpc>
              <a:spcBef>
                <a:spcPts val="250"/>
              </a:spcBef>
              <a:buChar char="●"/>
              <a:tabLst>
                <a:tab pos="469265" algn="l"/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I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cooked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waterfowl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belonging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her</a:t>
            </a:r>
            <a:endParaRPr sz="1400">
              <a:latin typeface="Arial MT"/>
              <a:cs typeface="Arial MT"/>
            </a:endParaRPr>
          </a:p>
          <a:p>
            <a:pPr marL="469900" indent="-336550">
              <a:lnSpc>
                <a:spcPct val="100000"/>
              </a:lnSpc>
              <a:spcBef>
                <a:spcPts val="250"/>
              </a:spcBef>
              <a:buChar char="●"/>
              <a:tabLst>
                <a:tab pos="469265" algn="l"/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I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created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(plaster?)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duck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she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owns</a:t>
            </a:r>
            <a:endParaRPr sz="1400">
              <a:latin typeface="Arial MT"/>
              <a:cs typeface="Arial MT"/>
            </a:endParaRPr>
          </a:p>
          <a:p>
            <a:pPr marL="469900" indent="-336550">
              <a:lnSpc>
                <a:spcPct val="100000"/>
              </a:lnSpc>
              <a:spcBef>
                <a:spcPts val="254"/>
              </a:spcBef>
              <a:buChar char="●"/>
              <a:tabLst>
                <a:tab pos="469265" algn="l"/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I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caused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her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quickly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lower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her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head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body</a:t>
            </a:r>
            <a:endParaRPr sz="1400">
              <a:latin typeface="Arial MT"/>
              <a:cs typeface="Arial MT"/>
            </a:endParaRPr>
          </a:p>
          <a:p>
            <a:pPr marL="469900" indent="-336550">
              <a:lnSpc>
                <a:spcPct val="100000"/>
              </a:lnSpc>
              <a:spcBef>
                <a:spcPts val="250"/>
              </a:spcBef>
              <a:buChar char="●"/>
              <a:tabLst>
                <a:tab pos="469265" algn="l"/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I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waved </a:t>
            </a:r>
            <a:r>
              <a:rPr sz="1400" dirty="0">
                <a:latin typeface="Arial MT"/>
                <a:cs typeface="Arial MT"/>
              </a:rPr>
              <a:t>my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magic</a:t>
            </a:r>
            <a:r>
              <a:rPr sz="1400" spc="-5" dirty="0">
                <a:latin typeface="Arial MT"/>
                <a:cs typeface="Arial MT"/>
              </a:rPr>
              <a:t> wand and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turned her into </a:t>
            </a:r>
            <a:r>
              <a:rPr sz="1400" spc="-10" dirty="0">
                <a:latin typeface="Arial MT"/>
                <a:cs typeface="Arial MT"/>
              </a:rPr>
              <a:t>undifferentiated</a:t>
            </a:r>
            <a:r>
              <a:rPr sz="1400" spc="-5" dirty="0">
                <a:latin typeface="Arial MT"/>
                <a:cs typeface="Arial MT"/>
              </a:rPr>
              <a:t> waterfowl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●"/>
            </a:pPr>
            <a:endParaRPr sz="12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These</a:t>
            </a:r>
            <a:r>
              <a:rPr sz="1400" spc="-10" dirty="0">
                <a:latin typeface="Arial MT"/>
                <a:cs typeface="Arial MT"/>
              </a:rPr>
              <a:t> different </a:t>
            </a:r>
            <a:r>
              <a:rPr sz="1400" dirty="0">
                <a:latin typeface="Arial MT"/>
                <a:cs typeface="Arial MT"/>
              </a:rPr>
              <a:t>meanings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are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caused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by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number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ambiguities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Arial MT"/>
              <a:cs typeface="Arial MT"/>
            </a:endParaRPr>
          </a:p>
          <a:p>
            <a:pPr marL="469900" indent="-324485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1250" spc="-5" dirty="0">
                <a:latin typeface="Arial MT"/>
                <a:cs typeface="Arial MT"/>
              </a:rPr>
              <a:t>First,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the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words duck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and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her are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dirty="0">
                <a:latin typeface="Arial MT"/>
                <a:cs typeface="Arial MT"/>
              </a:rPr>
              <a:t>morphologically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or </a:t>
            </a:r>
            <a:r>
              <a:rPr sz="1250" dirty="0">
                <a:latin typeface="Arial MT"/>
                <a:cs typeface="Arial MT"/>
              </a:rPr>
              <a:t>syntactically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ambiguous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in their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part-of-speech</a:t>
            </a:r>
            <a:endParaRPr sz="1250">
              <a:latin typeface="Arial MT"/>
              <a:cs typeface="Arial MT"/>
            </a:endParaRPr>
          </a:p>
          <a:p>
            <a:pPr marL="927100" lvl="1" indent="-324485">
              <a:lnSpc>
                <a:spcPct val="100000"/>
              </a:lnSpc>
              <a:spcBef>
                <a:spcPts val="225"/>
              </a:spcBef>
              <a:buChar char="○"/>
              <a:tabLst>
                <a:tab pos="926465" algn="l"/>
                <a:tab pos="927100" algn="l"/>
              </a:tabLst>
            </a:pPr>
            <a:r>
              <a:rPr sz="1250" spc="-5" dirty="0">
                <a:latin typeface="Arial MT"/>
                <a:cs typeface="Arial MT"/>
              </a:rPr>
              <a:t>Duck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dirty="0">
                <a:latin typeface="Arial MT"/>
                <a:cs typeface="Arial MT"/>
              </a:rPr>
              <a:t>can</a:t>
            </a:r>
            <a:r>
              <a:rPr sz="1250" spc="-5" dirty="0">
                <a:latin typeface="Arial MT"/>
                <a:cs typeface="Arial MT"/>
              </a:rPr>
              <a:t> be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dirty="0">
                <a:latin typeface="Arial MT"/>
                <a:cs typeface="Arial MT"/>
              </a:rPr>
              <a:t>a</a:t>
            </a:r>
            <a:r>
              <a:rPr sz="1250" spc="-5" dirty="0">
                <a:latin typeface="Arial MT"/>
                <a:cs typeface="Arial MT"/>
              </a:rPr>
              <a:t> </a:t>
            </a:r>
            <a:r>
              <a:rPr sz="1250" dirty="0">
                <a:latin typeface="Arial MT"/>
                <a:cs typeface="Arial MT"/>
              </a:rPr>
              <a:t>verb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or </a:t>
            </a:r>
            <a:r>
              <a:rPr sz="1250" dirty="0">
                <a:latin typeface="Arial MT"/>
                <a:cs typeface="Arial MT"/>
              </a:rPr>
              <a:t>a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noun, while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her </a:t>
            </a:r>
            <a:r>
              <a:rPr sz="1250" dirty="0">
                <a:latin typeface="Arial MT"/>
                <a:cs typeface="Arial MT"/>
              </a:rPr>
              <a:t>can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be </a:t>
            </a:r>
            <a:r>
              <a:rPr sz="1250" dirty="0">
                <a:latin typeface="Arial MT"/>
                <a:cs typeface="Arial MT"/>
              </a:rPr>
              <a:t>a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dative pronoun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or </a:t>
            </a:r>
            <a:r>
              <a:rPr sz="1250" dirty="0">
                <a:latin typeface="Arial MT"/>
                <a:cs typeface="Arial MT"/>
              </a:rPr>
              <a:t>a</a:t>
            </a:r>
            <a:r>
              <a:rPr sz="1250" spc="-5" dirty="0">
                <a:latin typeface="Arial MT"/>
                <a:cs typeface="Arial MT"/>
              </a:rPr>
              <a:t> possessive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pronoun</a:t>
            </a:r>
            <a:endParaRPr sz="1250">
              <a:latin typeface="Arial MT"/>
              <a:cs typeface="Arial MT"/>
            </a:endParaRPr>
          </a:p>
          <a:p>
            <a:pPr marL="469900" indent="-324485">
              <a:lnSpc>
                <a:spcPct val="100000"/>
              </a:lnSpc>
              <a:spcBef>
                <a:spcPts val="225"/>
              </a:spcBef>
              <a:buChar char="●"/>
              <a:tabLst>
                <a:tab pos="469265" algn="l"/>
                <a:tab pos="469900" algn="l"/>
              </a:tabLst>
            </a:pPr>
            <a:r>
              <a:rPr sz="1250" spc="-5" dirty="0">
                <a:latin typeface="Arial MT"/>
                <a:cs typeface="Arial MT"/>
              </a:rPr>
              <a:t>Second,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the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word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dirty="0">
                <a:latin typeface="Arial MT"/>
                <a:cs typeface="Arial MT"/>
              </a:rPr>
              <a:t>make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is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dirty="0">
                <a:latin typeface="Arial MT"/>
                <a:cs typeface="Arial MT"/>
              </a:rPr>
              <a:t>semantically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ambiguous;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it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dirty="0">
                <a:latin typeface="Arial MT"/>
                <a:cs typeface="Arial MT"/>
              </a:rPr>
              <a:t>can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dirty="0">
                <a:latin typeface="Arial MT"/>
                <a:cs typeface="Arial MT"/>
              </a:rPr>
              <a:t>mean</a:t>
            </a:r>
            <a:r>
              <a:rPr sz="1250" spc="10" dirty="0">
                <a:latin typeface="Arial MT"/>
                <a:cs typeface="Arial MT"/>
              </a:rPr>
              <a:t> </a:t>
            </a:r>
            <a:r>
              <a:rPr sz="125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create</a:t>
            </a:r>
            <a:r>
              <a:rPr sz="1250" u="heavy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25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or</a:t>
            </a:r>
            <a:r>
              <a:rPr sz="1250" u="heavy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25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cook</a:t>
            </a:r>
            <a:endParaRPr sz="1250">
              <a:latin typeface="Arial MT"/>
              <a:cs typeface="Arial MT"/>
            </a:endParaRPr>
          </a:p>
          <a:p>
            <a:pPr marL="469900" indent="-324485">
              <a:lnSpc>
                <a:spcPct val="100000"/>
              </a:lnSpc>
              <a:spcBef>
                <a:spcPts val="225"/>
              </a:spcBef>
              <a:buChar char="●"/>
              <a:tabLst>
                <a:tab pos="469265" algn="l"/>
                <a:tab pos="469900" algn="l"/>
              </a:tabLst>
            </a:pPr>
            <a:r>
              <a:rPr sz="1250" spc="-20" dirty="0">
                <a:latin typeface="Arial MT"/>
                <a:cs typeface="Arial MT"/>
              </a:rPr>
              <a:t>Finally,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the </a:t>
            </a:r>
            <a:r>
              <a:rPr sz="1250" dirty="0">
                <a:latin typeface="Arial MT"/>
                <a:cs typeface="Arial MT"/>
              </a:rPr>
              <a:t>verb</a:t>
            </a:r>
            <a:r>
              <a:rPr sz="1250" spc="-5" dirty="0">
                <a:latin typeface="Arial MT"/>
                <a:cs typeface="Arial MT"/>
              </a:rPr>
              <a:t> </a:t>
            </a:r>
            <a:r>
              <a:rPr sz="1250" dirty="0">
                <a:latin typeface="Arial MT"/>
                <a:cs typeface="Arial MT"/>
              </a:rPr>
              <a:t>make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spc="-5" dirty="0">
                <a:latin typeface="Arial MT"/>
                <a:cs typeface="Arial MT"/>
              </a:rPr>
              <a:t>is </a:t>
            </a:r>
            <a:r>
              <a:rPr sz="1250" dirty="0">
                <a:latin typeface="Arial MT"/>
                <a:cs typeface="Arial MT"/>
              </a:rPr>
              <a:t>syntactically</a:t>
            </a:r>
            <a:r>
              <a:rPr sz="1250" spc="-5" dirty="0">
                <a:latin typeface="Arial MT"/>
                <a:cs typeface="Arial MT"/>
              </a:rPr>
              <a:t> ambiguous in</a:t>
            </a:r>
            <a:r>
              <a:rPr sz="1250" spc="-10" dirty="0">
                <a:latin typeface="Arial MT"/>
                <a:cs typeface="Arial MT"/>
              </a:rPr>
              <a:t> </a:t>
            </a:r>
            <a:r>
              <a:rPr sz="1250" dirty="0">
                <a:latin typeface="Arial MT"/>
                <a:cs typeface="Arial MT"/>
              </a:rPr>
              <a:t>a</a:t>
            </a:r>
            <a:r>
              <a:rPr sz="1250" spc="-5" dirty="0">
                <a:latin typeface="Arial MT"/>
                <a:cs typeface="Arial MT"/>
              </a:rPr>
              <a:t> </a:t>
            </a:r>
            <a:r>
              <a:rPr sz="1250" spc="-10" dirty="0">
                <a:latin typeface="Arial MT"/>
                <a:cs typeface="Arial MT"/>
              </a:rPr>
              <a:t>different</a:t>
            </a:r>
            <a:r>
              <a:rPr sz="1250" spc="-5" dirty="0">
                <a:latin typeface="Arial MT"/>
                <a:cs typeface="Arial MT"/>
              </a:rPr>
              <a:t> way</a:t>
            </a:r>
            <a:endParaRPr sz="12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72770"/>
          </a:xfrm>
          <a:custGeom>
            <a:avLst/>
            <a:gdLst/>
            <a:ahLst/>
            <a:cxnLst/>
            <a:rect l="l" t="t" r="r" b="b"/>
            <a:pathLst>
              <a:path w="9144000" h="572770">
                <a:moveTo>
                  <a:pt x="9143999" y="572699"/>
                </a:moveTo>
                <a:lnTo>
                  <a:pt x="0" y="5726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7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94727" y="60223"/>
            <a:ext cx="3751579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We</a:t>
            </a:r>
            <a:r>
              <a:rPr spc="-30" dirty="0"/>
              <a:t> </a:t>
            </a:r>
            <a:r>
              <a:rPr spc="5" dirty="0"/>
              <a:t>Need</a:t>
            </a:r>
            <a:r>
              <a:rPr spc="-25" dirty="0"/>
              <a:t> </a:t>
            </a:r>
            <a:r>
              <a:rPr spc="5" dirty="0"/>
              <a:t>to</a:t>
            </a:r>
            <a:r>
              <a:rPr spc="-30" dirty="0"/>
              <a:t> </a:t>
            </a:r>
            <a:r>
              <a:rPr spc="5" dirty="0"/>
              <a:t>Disambiguate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219" y="1543106"/>
            <a:ext cx="4763781" cy="2496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48375" y="1668047"/>
            <a:ext cx="3200450" cy="217325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6554" y="60223"/>
            <a:ext cx="223075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Disambiguation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96000" y="758254"/>
            <a:ext cx="8538845" cy="322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 MT"/>
                <a:cs typeface="Arial MT"/>
              </a:rPr>
              <a:t>Models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and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algorithms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in this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course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are ways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to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resolve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or disambiguate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these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ambiguities</a:t>
            </a:r>
            <a:endParaRPr sz="1500">
              <a:latin typeface="Arial MT"/>
              <a:cs typeface="Arial MT"/>
            </a:endParaRPr>
          </a:p>
          <a:p>
            <a:pPr marL="469900" indent="-344170">
              <a:lnSpc>
                <a:spcPct val="100000"/>
              </a:lnSpc>
              <a:spcBef>
                <a:spcPts val="1470"/>
              </a:spcBef>
              <a:buChar char="●"/>
              <a:tabLst>
                <a:tab pos="469265" algn="l"/>
                <a:tab pos="469900" algn="l"/>
              </a:tabLst>
            </a:pPr>
            <a:r>
              <a:rPr sz="1500" spc="-5" dirty="0">
                <a:latin typeface="Arial MT"/>
                <a:cs typeface="Arial MT"/>
              </a:rPr>
              <a:t>Deciding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whether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duck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is </a:t>
            </a:r>
            <a:r>
              <a:rPr sz="1500" dirty="0">
                <a:latin typeface="Arial MT"/>
                <a:cs typeface="Arial MT"/>
              </a:rPr>
              <a:t>a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verb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or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a</a:t>
            </a:r>
            <a:r>
              <a:rPr sz="1500" spc="-5" dirty="0">
                <a:latin typeface="Arial MT"/>
                <a:cs typeface="Arial MT"/>
              </a:rPr>
              <a:t> noun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can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be </a:t>
            </a:r>
            <a:r>
              <a:rPr sz="1500" dirty="0">
                <a:latin typeface="Arial MT"/>
                <a:cs typeface="Arial MT"/>
              </a:rPr>
              <a:t>solved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by</a:t>
            </a:r>
            <a:r>
              <a:rPr sz="1500" spc="25" dirty="0"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0000FF"/>
                </a:solidFill>
                <a:latin typeface="Arial MT"/>
                <a:cs typeface="Arial MT"/>
              </a:rPr>
              <a:t>part-of-speech</a:t>
            </a:r>
            <a:r>
              <a:rPr sz="15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0000FF"/>
                </a:solidFill>
                <a:latin typeface="Arial MT"/>
                <a:cs typeface="Arial MT"/>
              </a:rPr>
              <a:t>tagging</a:t>
            </a:r>
            <a:endParaRPr sz="1500">
              <a:latin typeface="Arial MT"/>
              <a:cs typeface="Arial MT"/>
            </a:endParaRPr>
          </a:p>
          <a:p>
            <a:pPr marL="469900" indent="-344170">
              <a:lnSpc>
                <a:spcPct val="100000"/>
              </a:lnSpc>
              <a:spcBef>
                <a:spcPts val="270"/>
              </a:spcBef>
              <a:buChar char="●"/>
              <a:tabLst>
                <a:tab pos="469265" algn="l"/>
                <a:tab pos="469900" algn="l"/>
              </a:tabLst>
            </a:pPr>
            <a:r>
              <a:rPr sz="1500" spc="-5" dirty="0">
                <a:latin typeface="Arial MT"/>
                <a:cs typeface="Arial MT"/>
              </a:rPr>
              <a:t>Deciding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whether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make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means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“create”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or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“cook”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can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be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solved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by</a:t>
            </a:r>
            <a:r>
              <a:rPr sz="1500" spc="15" dirty="0"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0000FF"/>
                </a:solidFill>
                <a:latin typeface="Arial MT"/>
                <a:cs typeface="Arial MT"/>
              </a:rPr>
              <a:t>word</a:t>
            </a:r>
            <a:r>
              <a:rPr sz="15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0000FF"/>
                </a:solidFill>
                <a:latin typeface="Arial MT"/>
                <a:cs typeface="Arial MT"/>
              </a:rPr>
              <a:t>sense</a:t>
            </a:r>
            <a:r>
              <a:rPr sz="15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0000FF"/>
                </a:solidFill>
                <a:latin typeface="Arial MT"/>
                <a:cs typeface="Arial MT"/>
              </a:rPr>
              <a:t>disambiguation</a:t>
            </a:r>
            <a:endParaRPr sz="1500">
              <a:latin typeface="Arial MT"/>
              <a:cs typeface="Arial MT"/>
            </a:endParaRPr>
          </a:p>
          <a:p>
            <a:pPr marL="12700" marR="894715">
              <a:lnSpc>
                <a:spcPct val="114999"/>
              </a:lnSpc>
              <a:spcBef>
                <a:spcPts val="1200"/>
              </a:spcBef>
            </a:pPr>
            <a:r>
              <a:rPr sz="1500" spc="-5" dirty="0">
                <a:latin typeface="Arial MT"/>
                <a:cs typeface="Arial MT"/>
              </a:rPr>
              <a:t>Resolution of part-of-speech and word </a:t>
            </a:r>
            <a:r>
              <a:rPr sz="1500" dirty="0">
                <a:latin typeface="Arial MT"/>
                <a:cs typeface="Arial MT"/>
              </a:rPr>
              <a:t>sense </a:t>
            </a:r>
            <a:r>
              <a:rPr sz="1500" spc="-5" dirty="0">
                <a:latin typeface="Arial MT"/>
                <a:cs typeface="Arial MT"/>
              </a:rPr>
              <a:t>ambiguities are two important </a:t>
            </a:r>
            <a:r>
              <a:rPr sz="1500" dirty="0">
                <a:latin typeface="Arial MT"/>
                <a:cs typeface="Arial MT"/>
              </a:rPr>
              <a:t>kinds </a:t>
            </a:r>
            <a:r>
              <a:rPr sz="1500" spc="-5" dirty="0">
                <a:latin typeface="Arial MT"/>
                <a:cs typeface="Arial MT"/>
              </a:rPr>
              <a:t>of </a:t>
            </a:r>
            <a:r>
              <a:rPr sz="1500" spc="-5" dirty="0">
                <a:solidFill>
                  <a:srgbClr val="0000FF"/>
                </a:solidFill>
                <a:latin typeface="Arial MT"/>
                <a:cs typeface="Arial MT"/>
              </a:rPr>
              <a:t>lexical </a:t>
            </a:r>
            <a:r>
              <a:rPr sz="1500" spc="-40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0000FF"/>
                </a:solidFill>
                <a:latin typeface="Arial MT"/>
                <a:cs typeface="Arial MT"/>
              </a:rPr>
              <a:t>disambiguation</a:t>
            </a: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1500" dirty="0">
                <a:latin typeface="Arial MT"/>
                <a:cs typeface="Arial MT"/>
              </a:rPr>
              <a:t>A</a:t>
            </a:r>
            <a:r>
              <a:rPr sz="1500" spc="-9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wide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variety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of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tasks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can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be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framed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as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lexical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disambiguation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problems</a:t>
            </a:r>
            <a:endParaRPr sz="1500">
              <a:latin typeface="Arial MT"/>
              <a:cs typeface="Arial MT"/>
            </a:endParaRPr>
          </a:p>
          <a:p>
            <a:pPr marL="469900" marR="149860" indent="-344170">
              <a:lnSpc>
                <a:spcPct val="114999"/>
              </a:lnSpc>
              <a:spcBef>
                <a:spcPts val="1200"/>
              </a:spcBef>
              <a:buChar char="●"/>
              <a:tabLst>
                <a:tab pos="469265" algn="l"/>
                <a:tab pos="469900" algn="l"/>
              </a:tabLst>
            </a:pPr>
            <a:r>
              <a:rPr sz="1500" dirty="0">
                <a:latin typeface="Arial MT"/>
                <a:cs typeface="Arial MT"/>
              </a:rPr>
              <a:t>A </a:t>
            </a:r>
            <a:r>
              <a:rPr sz="1500" spc="-5" dirty="0">
                <a:latin typeface="Arial MT"/>
                <a:cs typeface="Arial MT"/>
              </a:rPr>
              <a:t>text-to-speech </a:t>
            </a:r>
            <a:r>
              <a:rPr sz="1500" dirty="0">
                <a:latin typeface="Arial MT"/>
                <a:cs typeface="Arial MT"/>
              </a:rPr>
              <a:t>synthesis system reading </a:t>
            </a:r>
            <a:r>
              <a:rPr sz="1500" spc="-5" dirty="0">
                <a:latin typeface="Arial MT"/>
                <a:cs typeface="Arial MT"/>
              </a:rPr>
              <a:t>the word lead needs to decide whether it </a:t>
            </a:r>
            <a:r>
              <a:rPr sz="1500" dirty="0">
                <a:latin typeface="Arial MT"/>
                <a:cs typeface="Arial MT"/>
              </a:rPr>
              <a:t>should </a:t>
            </a:r>
            <a:r>
              <a:rPr sz="1500" spc="-5" dirty="0">
                <a:latin typeface="Arial MT"/>
                <a:cs typeface="Arial MT"/>
              </a:rPr>
              <a:t>be </a:t>
            </a:r>
            <a:r>
              <a:rPr sz="1500" spc="-40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pronounced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as in lead pipe or as in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lead </a:t>
            </a:r>
            <a:r>
              <a:rPr sz="1500" dirty="0">
                <a:latin typeface="Arial MT"/>
                <a:cs typeface="Arial MT"/>
              </a:rPr>
              <a:t>me</a:t>
            </a:r>
            <a:r>
              <a:rPr sz="1500" spc="-5" dirty="0">
                <a:latin typeface="Arial MT"/>
                <a:cs typeface="Arial MT"/>
              </a:rPr>
              <a:t> on</a:t>
            </a:r>
            <a:endParaRPr sz="1500">
              <a:latin typeface="Arial MT"/>
              <a:cs typeface="Arial MT"/>
            </a:endParaRPr>
          </a:p>
          <a:p>
            <a:pPr marL="469900" marR="5080" indent="-344170">
              <a:lnSpc>
                <a:spcPct val="114999"/>
              </a:lnSpc>
              <a:buChar char="●"/>
              <a:tabLst>
                <a:tab pos="469265" algn="l"/>
                <a:tab pos="469900" algn="l"/>
              </a:tabLst>
            </a:pPr>
            <a:r>
              <a:rPr sz="1500" spc="-5" dirty="0">
                <a:latin typeface="Arial MT"/>
                <a:cs typeface="Arial MT"/>
              </a:rPr>
              <a:t>Deciding whether her and duck are part of the </a:t>
            </a:r>
            <a:r>
              <a:rPr sz="1500" dirty="0">
                <a:latin typeface="Arial MT"/>
                <a:cs typeface="Arial MT"/>
              </a:rPr>
              <a:t>same</a:t>
            </a:r>
            <a:r>
              <a:rPr sz="1500" spc="-5" dirty="0">
                <a:latin typeface="Arial MT"/>
                <a:cs typeface="Arial MT"/>
              </a:rPr>
              <a:t> entity or are </a:t>
            </a:r>
            <a:r>
              <a:rPr sz="1500" spc="-10" dirty="0">
                <a:latin typeface="Arial MT"/>
                <a:cs typeface="Arial MT"/>
              </a:rPr>
              <a:t>different</a:t>
            </a:r>
            <a:r>
              <a:rPr sz="1500" spc="-5" dirty="0">
                <a:latin typeface="Arial MT"/>
                <a:cs typeface="Arial MT"/>
              </a:rPr>
              <a:t> entities is an example </a:t>
            </a:r>
            <a:r>
              <a:rPr sz="1500" spc="-40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of </a:t>
            </a:r>
            <a:r>
              <a:rPr sz="1500" dirty="0">
                <a:solidFill>
                  <a:srgbClr val="0000FF"/>
                </a:solidFill>
                <a:latin typeface="Arial MT"/>
                <a:cs typeface="Arial MT"/>
              </a:rPr>
              <a:t>syntactic</a:t>
            </a:r>
            <a:r>
              <a:rPr sz="1500" spc="-5" dirty="0">
                <a:solidFill>
                  <a:srgbClr val="0000FF"/>
                </a:solidFill>
                <a:latin typeface="Arial MT"/>
                <a:cs typeface="Arial MT"/>
              </a:rPr>
              <a:t> disambiguation</a:t>
            </a:r>
            <a:r>
              <a:rPr sz="15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and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can</a:t>
            </a:r>
            <a:r>
              <a:rPr sz="1500" spc="-5" dirty="0">
                <a:latin typeface="Arial MT"/>
                <a:cs typeface="Arial MT"/>
              </a:rPr>
              <a:t> be addressed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by probabilistic parsing</a:t>
            </a:r>
            <a:endParaRPr sz="1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3704" y="1996528"/>
            <a:ext cx="4034154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" dirty="0"/>
              <a:t>History</a:t>
            </a:r>
            <a:r>
              <a:rPr sz="4900" spc="-55" dirty="0"/>
              <a:t> </a:t>
            </a:r>
            <a:r>
              <a:rPr sz="4900" spc="-5" dirty="0"/>
              <a:t>of</a:t>
            </a:r>
            <a:r>
              <a:rPr sz="4900" spc="-55" dirty="0"/>
              <a:t> </a:t>
            </a:r>
            <a:r>
              <a:rPr sz="4900" spc="-5" dirty="0"/>
              <a:t>NLP</a:t>
            </a:r>
            <a:endParaRPr sz="49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6774" y="60223"/>
            <a:ext cx="159004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5" dirty="0"/>
              <a:t>Turing</a:t>
            </a:r>
            <a:r>
              <a:rPr spc="-105" dirty="0"/>
              <a:t> </a:t>
            </a:r>
            <a:r>
              <a:rPr spc="-65" dirty="0"/>
              <a:t>Test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9550" y="692625"/>
            <a:ext cx="3033299" cy="20147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3575" y="721647"/>
            <a:ext cx="8464550" cy="326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8503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 MT"/>
                <a:cs typeface="Arial MT"/>
              </a:rPr>
              <a:t>“Computing Machinery </a:t>
            </a:r>
            <a:r>
              <a:rPr sz="1600" spc="-5" dirty="0">
                <a:latin typeface="Arial MT"/>
                <a:cs typeface="Arial MT"/>
              </a:rPr>
              <a:t>and Intelligence” </a:t>
            </a:r>
            <a:r>
              <a:rPr sz="1600" dirty="0">
                <a:latin typeface="Arial MT"/>
                <a:cs typeface="Arial MT"/>
              </a:rPr>
              <a:t> Mind,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Vol.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59,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No.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236,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pp.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433-460,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1950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Arial MT"/>
              <a:cs typeface="Arial MT"/>
            </a:endParaRPr>
          </a:p>
          <a:p>
            <a:pPr marL="12700" marR="5386070">
              <a:lnSpc>
                <a:spcPct val="100000"/>
              </a:lnSpc>
            </a:pPr>
            <a:r>
              <a:rPr sz="1600" dirty="0">
                <a:latin typeface="Arial MT"/>
                <a:cs typeface="Arial MT"/>
              </a:rPr>
              <a:t>I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propose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consider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question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"Can </a:t>
            </a:r>
            <a:r>
              <a:rPr sz="1600" dirty="0">
                <a:solidFill>
                  <a:srgbClr val="0000FF"/>
                </a:solidFill>
                <a:latin typeface="Arial MT"/>
                <a:cs typeface="Arial MT"/>
              </a:rPr>
              <a:t>machines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think</a:t>
            </a:r>
            <a:r>
              <a:rPr sz="1600" spc="-5" dirty="0">
                <a:latin typeface="Arial MT"/>
                <a:cs typeface="Arial MT"/>
              </a:rPr>
              <a:t>?”...</a:t>
            </a:r>
            <a:endParaRPr sz="1600">
              <a:latin typeface="Arial MT"/>
              <a:cs typeface="Arial MT"/>
            </a:endParaRPr>
          </a:p>
          <a:p>
            <a:pPr marL="12700" marR="4281170">
              <a:lnSpc>
                <a:spcPct val="100000"/>
              </a:lnSpc>
            </a:pPr>
            <a:r>
              <a:rPr sz="1600" spc="-20" dirty="0">
                <a:latin typeface="Arial MT"/>
                <a:cs typeface="Arial MT"/>
              </a:rPr>
              <a:t>We </a:t>
            </a:r>
            <a:r>
              <a:rPr sz="1600" dirty="0">
                <a:latin typeface="Arial MT"/>
                <a:cs typeface="Arial MT"/>
              </a:rPr>
              <a:t>can </a:t>
            </a:r>
            <a:r>
              <a:rPr sz="1600" spc="-5" dirty="0">
                <a:latin typeface="Arial MT"/>
                <a:cs typeface="Arial MT"/>
              </a:rPr>
              <a:t>only </a:t>
            </a:r>
            <a:r>
              <a:rPr sz="1600" dirty="0">
                <a:latin typeface="Arial MT"/>
                <a:cs typeface="Arial MT"/>
              </a:rPr>
              <a:t>see a short </a:t>
            </a:r>
            <a:r>
              <a:rPr sz="1600" spc="-5" dirty="0">
                <a:latin typeface="Arial MT"/>
                <a:cs typeface="Arial MT"/>
              </a:rPr>
              <a:t>distance ahead, but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we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can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plenty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there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that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needs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done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Arial MT"/>
              <a:cs typeface="Arial MT"/>
            </a:endParaRPr>
          </a:p>
          <a:p>
            <a:pPr marL="118745">
              <a:lnSpc>
                <a:spcPct val="100000"/>
              </a:lnSpc>
            </a:pPr>
            <a:r>
              <a:rPr sz="1250" dirty="0">
                <a:latin typeface="Times New Roman"/>
                <a:cs typeface="Times New Roman"/>
              </a:rPr>
              <a:t>In</a:t>
            </a:r>
            <a:r>
              <a:rPr sz="1250" spc="-30" dirty="0">
                <a:latin typeface="Times New Roman"/>
                <a:cs typeface="Times New Roman"/>
              </a:rPr>
              <a:t> </a:t>
            </a:r>
            <a:r>
              <a:rPr sz="1250" spc="-15" dirty="0">
                <a:latin typeface="Times New Roman"/>
                <a:cs typeface="Times New Roman"/>
              </a:rPr>
              <a:t>Turing’s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game, </a:t>
            </a:r>
            <a:r>
              <a:rPr sz="1250" spc="-5" dirty="0">
                <a:latin typeface="Times New Roman"/>
                <a:cs typeface="Times New Roman"/>
              </a:rPr>
              <a:t>there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are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three </a:t>
            </a:r>
            <a:r>
              <a:rPr sz="1250" dirty="0">
                <a:latin typeface="Times New Roman"/>
                <a:cs typeface="Times New Roman"/>
              </a:rPr>
              <a:t>participants:</a:t>
            </a:r>
            <a:r>
              <a:rPr sz="1250" spc="-5" dirty="0">
                <a:latin typeface="Times New Roman"/>
                <a:cs typeface="Times New Roman"/>
              </a:rPr>
              <a:t> two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people </a:t>
            </a:r>
            <a:r>
              <a:rPr sz="1250" spc="-5" dirty="0">
                <a:latin typeface="Times New Roman"/>
                <a:cs typeface="Times New Roman"/>
              </a:rPr>
              <a:t>and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a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spc="-15" dirty="0">
                <a:latin typeface="Times New Roman"/>
                <a:cs typeface="Times New Roman"/>
              </a:rPr>
              <a:t>computer.</a:t>
            </a:r>
            <a:endParaRPr sz="1250">
              <a:latin typeface="Times New Roman"/>
              <a:cs typeface="Times New Roman"/>
            </a:endParaRPr>
          </a:p>
          <a:p>
            <a:pPr marL="118745" marR="5080">
              <a:lnSpc>
                <a:spcPct val="100000"/>
              </a:lnSpc>
            </a:pPr>
            <a:r>
              <a:rPr sz="1250" spc="-5" dirty="0">
                <a:latin typeface="Times New Roman"/>
                <a:cs typeface="Times New Roman"/>
              </a:rPr>
              <a:t>One </a:t>
            </a:r>
            <a:r>
              <a:rPr sz="1250" dirty="0">
                <a:latin typeface="Times New Roman"/>
                <a:cs typeface="Times New Roman"/>
              </a:rPr>
              <a:t>of </a:t>
            </a:r>
            <a:r>
              <a:rPr sz="1250" spc="-5" dirty="0">
                <a:latin typeface="Times New Roman"/>
                <a:cs typeface="Times New Roman"/>
              </a:rPr>
              <a:t>the </a:t>
            </a:r>
            <a:r>
              <a:rPr sz="1250" dirty="0">
                <a:latin typeface="Times New Roman"/>
                <a:cs typeface="Times New Roman"/>
              </a:rPr>
              <a:t>people </a:t>
            </a:r>
            <a:r>
              <a:rPr sz="1250" spc="-5" dirty="0">
                <a:latin typeface="Times New Roman"/>
                <a:cs typeface="Times New Roman"/>
              </a:rPr>
              <a:t>is </a:t>
            </a:r>
            <a:r>
              <a:rPr sz="1250" dirty="0">
                <a:latin typeface="Times New Roman"/>
                <a:cs typeface="Times New Roman"/>
              </a:rPr>
              <a:t>a </a:t>
            </a:r>
            <a:r>
              <a:rPr sz="1250" spc="-5" dirty="0">
                <a:latin typeface="Times New Roman"/>
                <a:cs typeface="Times New Roman"/>
              </a:rPr>
              <a:t>contestant who </a:t>
            </a:r>
            <a:r>
              <a:rPr sz="1250" dirty="0">
                <a:latin typeface="Times New Roman"/>
                <a:cs typeface="Times New Roman"/>
              </a:rPr>
              <a:t>plays </a:t>
            </a:r>
            <a:r>
              <a:rPr sz="1250" spc="-5" dirty="0">
                <a:latin typeface="Times New Roman"/>
                <a:cs typeface="Times New Roman"/>
              </a:rPr>
              <a:t>the </a:t>
            </a:r>
            <a:r>
              <a:rPr sz="1250" dirty="0">
                <a:latin typeface="Times New Roman"/>
                <a:cs typeface="Times New Roman"/>
              </a:rPr>
              <a:t>role of </a:t>
            </a:r>
            <a:r>
              <a:rPr sz="1250" spc="-5" dirty="0">
                <a:latin typeface="Times New Roman"/>
                <a:cs typeface="Times New Roman"/>
              </a:rPr>
              <a:t>an </a:t>
            </a:r>
            <a:r>
              <a:rPr sz="1250" spc="-10" dirty="0">
                <a:latin typeface="Times New Roman"/>
                <a:cs typeface="Times New Roman"/>
              </a:rPr>
              <a:t>interrogator. </a:t>
            </a:r>
            <a:r>
              <a:rPr sz="1250" spc="-45" dirty="0">
                <a:latin typeface="Times New Roman"/>
                <a:cs typeface="Times New Roman"/>
              </a:rPr>
              <a:t>To </a:t>
            </a:r>
            <a:r>
              <a:rPr sz="1250" spc="-5" dirty="0">
                <a:latin typeface="Times New Roman"/>
                <a:cs typeface="Times New Roman"/>
              </a:rPr>
              <a:t>win, the interrogator must </a:t>
            </a:r>
            <a:r>
              <a:rPr sz="1250" dirty="0">
                <a:latin typeface="Times New Roman"/>
                <a:cs typeface="Times New Roman"/>
              </a:rPr>
              <a:t>determine </a:t>
            </a:r>
            <a:r>
              <a:rPr sz="1250" spc="-5" dirty="0">
                <a:latin typeface="Times New Roman"/>
                <a:cs typeface="Times New Roman"/>
              </a:rPr>
              <a:t>which </a:t>
            </a:r>
            <a:r>
              <a:rPr sz="1250" dirty="0">
                <a:latin typeface="Times New Roman"/>
                <a:cs typeface="Times New Roman"/>
              </a:rPr>
              <a:t>of </a:t>
            </a:r>
            <a:r>
              <a:rPr sz="1250" spc="-5" dirty="0">
                <a:latin typeface="Times New Roman"/>
                <a:cs typeface="Times New Roman"/>
              </a:rPr>
              <a:t>the </a:t>
            </a:r>
            <a:r>
              <a:rPr sz="1250" dirty="0">
                <a:latin typeface="Times New Roman"/>
                <a:cs typeface="Times New Roman"/>
              </a:rPr>
              <a:t>other </a:t>
            </a:r>
            <a:r>
              <a:rPr sz="1250" spc="5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two </a:t>
            </a:r>
            <a:r>
              <a:rPr sz="1250" dirty="0">
                <a:latin typeface="Times New Roman"/>
                <a:cs typeface="Times New Roman"/>
              </a:rPr>
              <a:t>participants </a:t>
            </a:r>
            <a:r>
              <a:rPr sz="1250" spc="-5" dirty="0">
                <a:latin typeface="Times New Roman"/>
                <a:cs typeface="Times New Roman"/>
              </a:rPr>
              <a:t>is the machine </a:t>
            </a:r>
            <a:r>
              <a:rPr sz="1250" dirty="0">
                <a:latin typeface="Times New Roman"/>
                <a:cs typeface="Times New Roman"/>
              </a:rPr>
              <a:t>by </a:t>
            </a:r>
            <a:r>
              <a:rPr sz="1250" spc="-5" dirty="0">
                <a:latin typeface="Times New Roman"/>
                <a:cs typeface="Times New Roman"/>
              </a:rPr>
              <a:t>asking </a:t>
            </a:r>
            <a:r>
              <a:rPr sz="1250" dirty="0">
                <a:latin typeface="Times New Roman"/>
                <a:cs typeface="Times New Roman"/>
              </a:rPr>
              <a:t>a </a:t>
            </a:r>
            <a:r>
              <a:rPr sz="1250" spc="-5" dirty="0">
                <a:latin typeface="Times New Roman"/>
                <a:cs typeface="Times New Roman"/>
              </a:rPr>
              <a:t>series </a:t>
            </a:r>
            <a:r>
              <a:rPr sz="1250" dirty="0">
                <a:latin typeface="Times New Roman"/>
                <a:cs typeface="Times New Roman"/>
              </a:rPr>
              <a:t>of questions via a </a:t>
            </a:r>
            <a:r>
              <a:rPr sz="1250" spc="-5" dirty="0">
                <a:latin typeface="Times New Roman"/>
                <a:cs typeface="Times New Roman"/>
              </a:rPr>
              <a:t>teletype. The task </a:t>
            </a:r>
            <a:r>
              <a:rPr sz="1250" dirty="0">
                <a:latin typeface="Times New Roman"/>
                <a:cs typeface="Times New Roman"/>
              </a:rPr>
              <a:t>of </a:t>
            </a:r>
            <a:r>
              <a:rPr sz="1250" spc="-5" dirty="0">
                <a:latin typeface="Times New Roman"/>
                <a:cs typeface="Times New Roman"/>
              </a:rPr>
              <a:t>the machine is to </a:t>
            </a:r>
            <a:r>
              <a:rPr sz="1250" dirty="0">
                <a:latin typeface="Times New Roman"/>
                <a:cs typeface="Times New Roman"/>
              </a:rPr>
              <a:t>fool </a:t>
            </a:r>
            <a:r>
              <a:rPr sz="1250" spc="-5" dirty="0">
                <a:latin typeface="Times New Roman"/>
                <a:cs typeface="Times New Roman"/>
              </a:rPr>
              <a:t>the interrogator into </a:t>
            </a:r>
            <a:r>
              <a:rPr sz="1250" spc="-30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believing </a:t>
            </a:r>
            <a:r>
              <a:rPr sz="1250" spc="-5" dirty="0">
                <a:latin typeface="Times New Roman"/>
                <a:cs typeface="Times New Roman"/>
              </a:rPr>
              <a:t>it is </a:t>
            </a:r>
            <a:r>
              <a:rPr sz="1250" dirty="0">
                <a:latin typeface="Times New Roman"/>
                <a:cs typeface="Times New Roman"/>
              </a:rPr>
              <a:t>a person by responding </a:t>
            </a:r>
            <a:r>
              <a:rPr sz="1250" spc="-5" dirty="0">
                <a:latin typeface="Times New Roman"/>
                <a:cs typeface="Times New Roman"/>
              </a:rPr>
              <a:t>as </a:t>
            </a:r>
            <a:r>
              <a:rPr sz="1250" dirty="0">
                <a:latin typeface="Times New Roman"/>
                <a:cs typeface="Times New Roman"/>
              </a:rPr>
              <a:t>a person </a:t>
            </a:r>
            <a:r>
              <a:rPr sz="1250" spc="-5" dirty="0">
                <a:latin typeface="Times New Roman"/>
                <a:cs typeface="Times New Roman"/>
              </a:rPr>
              <a:t>would to the </a:t>
            </a:r>
            <a:r>
              <a:rPr sz="1250" spc="-10" dirty="0">
                <a:latin typeface="Times New Roman"/>
                <a:cs typeface="Times New Roman"/>
              </a:rPr>
              <a:t>interrogator’s </a:t>
            </a:r>
            <a:r>
              <a:rPr sz="1250" dirty="0">
                <a:latin typeface="Times New Roman"/>
                <a:cs typeface="Times New Roman"/>
              </a:rPr>
              <a:t>questions. </a:t>
            </a:r>
            <a:r>
              <a:rPr sz="1250" spc="-5" dirty="0">
                <a:latin typeface="Times New Roman"/>
                <a:cs typeface="Times New Roman"/>
              </a:rPr>
              <a:t>The task </a:t>
            </a:r>
            <a:r>
              <a:rPr sz="1250" dirty="0">
                <a:latin typeface="Times New Roman"/>
                <a:cs typeface="Times New Roman"/>
              </a:rPr>
              <a:t>of </a:t>
            </a:r>
            <a:r>
              <a:rPr sz="1250" spc="-5" dirty="0">
                <a:latin typeface="Times New Roman"/>
                <a:cs typeface="Times New Roman"/>
              </a:rPr>
              <a:t>the second </a:t>
            </a:r>
            <a:r>
              <a:rPr sz="1250" dirty="0">
                <a:latin typeface="Times New Roman"/>
                <a:cs typeface="Times New Roman"/>
              </a:rPr>
              <a:t>human participant </a:t>
            </a:r>
            <a:r>
              <a:rPr sz="1250" spc="-5" dirty="0">
                <a:latin typeface="Times New Roman"/>
                <a:cs typeface="Times New Roman"/>
              </a:rPr>
              <a:t>is </a:t>
            </a:r>
            <a:r>
              <a:rPr sz="1250" spc="-30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to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convince the interrogator that the </a:t>
            </a:r>
            <a:r>
              <a:rPr sz="1250" dirty="0">
                <a:latin typeface="Times New Roman"/>
                <a:cs typeface="Times New Roman"/>
              </a:rPr>
              <a:t>other participant </a:t>
            </a:r>
            <a:r>
              <a:rPr sz="1250" spc="-5" dirty="0">
                <a:latin typeface="Times New Roman"/>
                <a:cs typeface="Times New Roman"/>
              </a:rPr>
              <a:t>is the machine and</a:t>
            </a:r>
            <a:r>
              <a:rPr sz="1250" spc="-10" dirty="0">
                <a:latin typeface="Times New Roman"/>
                <a:cs typeface="Times New Roman"/>
              </a:rPr>
              <a:t> </a:t>
            </a:r>
            <a:r>
              <a:rPr sz="1250" spc="-5" dirty="0">
                <a:latin typeface="Times New Roman"/>
                <a:cs typeface="Times New Roman"/>
              </a:rPr>
              <a:t>that she is </a:t>
            </a:r>
            <a:r>
              <a:rPr sz="1250" dirty="0">
                <a:latin typeface="Times New Roman"/>
                <a:cs typeface="Times New Roman"/>
              </a:rPr>
              <a:t>human.</a:t>
            </a:r>
            <a:endParaRPr sz="125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7750" y="4140100"/>
            <a:ext cx="4507049" cy="8526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4717" y="60223"/>
            <a:ext cx="91376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5" dirty="0"/>
              <a:t>ELIZA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6750" y="612700"/>
            <a:ext cx="6090524" cy="34431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4899" y="4194890"/>
            <a:ext cx="75876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 MT"/>
                <a:cs typeface="Arial MT"/>
              </a:rPr>
              <a:t>ELIZA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was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early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natural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language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processing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system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capable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carrying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on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limited form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 </a:t>
            </a:r>
            <a:r>
              <a:rPr sz="2000" dirty="0">
                <a:latin typeface="Arial MT"/>
                <a:cs typeface="Arial MT"/>
              </a:rPr>
              <a:t>conversation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with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user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9588" y="60223"/>
            <a:ext cx="180403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5" dirty="0"/>
              <a:t>1950</a:t>
            </a:r>
            <a:r>
              <a:rPr spc="-40" dirty="0"/>
              <a:t> </a:t>
            </a:r>
            <a:r>
              <a:rPr spc="10" dirty="0"/>
              <a:t>–</a:t>
            </a:r>
            <a:r>
              <a:rPr spc="-40" dirty="0"/>
              <a:t> </a:t>
            </a:r>
            <a:r>
              <a:rPr spc="5" dirty="0"/>
              <a:t>1970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0949" y="567848"/>
            <a:ext cx="8428990" cy="3898900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2100" dirty="0">
                <a:solidFill>
                  <a:srgbClr val="0000FF"/>
                </a:solidFill>
                <a:latin typeface="Arial MT"/>
                <a:cs typeface="Arial MT"/>
              </a:rPr>
              <a:t>Mid</a:t>
            </a:r>
            <a:r>
              <a:rPr sz="2100" spc="-1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0000FF"/>
                </a:solidFill>
                <a:latin typeface="Arial MT"/>
                <a:cs typeface="Arial MT"/>
              </a:rPr>
              <a:t>1950’s </a:t>
            </a:r>
            <a:r>
              <a:rPr sz="2100" dirty="0">
                <a:solidFill>
                  <a:srgbClr val="0000FF"/>
                </a:solidFill>
                <a:latin typeface="Arial MT"/>
                <a:cs typeface="Arial MT"/>
              </a:rPr>
              <a:t>–</a:t>
            </a:r>
            <a:r>
              <a:rPr sz="21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0000FF"/>
                </a:solidFill>
                <a:latin typeface="Arial MT"/>
                <a:cs typeface="Arial MT"/>
              </a:rPr>
              <a:t>Mid</a:t>
            </a:r>
            <a:r>
              <a:rPr sz="2100" spc="-10" dirty="0">
                <a:solidFill>
                  <a:srgbClr val="0000FF"/>
                </a:solidFill>
                <a:latin typeface="Arial MT"/>
                <a:cs typeface="Arial MT"/>
              </a:rPr>
              <a:t> 1960’s</a:t>
            </a:r>
            <a:r>
              <a:rPr sz="2100" spc="-10" dirty="0">
                <a:latin typeface="Arial MT"/>
                <a:cs typeface="Arial MT"/>
              </a:rPr>
              <a:t>: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Birth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of</a:t>
            </a:r>
            <a:r>
              <a:rPr sz="2100" spc="-1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NLP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and</a:t>
            </a:r>
            <a:r>
              <a:rPr sz="2100" spc="-10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Linguistics</a:t>
            </a:r>
            <a:endParaRPr sz="2100">
              <a:latin typeface="Arial MT"/>
              <a:cs typeface="Arial MT"/>
            </a:endParaRPr>
          </a:p>
          <a:p>
            <a:pPr marL="469900" marR="5080" indent="-376555">
              <a:lnSpc>
                <a:spcPts val="2190"/>
              </a:lnSpc>
              <a:spcBef>
                <a:spcPts val="1265"/>
              </a:spcBef>
              <a:buChar char="●"/>
              <a:tabLst>
                <a:tab pos="469265" algn="l"/>
                <a:tab pos="469900" algn="l"/>
              </a:tabLst>
            </a:pPr>
            <a:r>
              <a:rPr sz="1900" spc="5" dirty="0">
                <a:latin typeface="Arial MT"/>
                <a:cs typeface="Arial MT"/>
              </a:rPr>
              <a:t>At </a:t>
            </a:r>
            <a:r>
              <a:rPr sz="1900" dirty="0">
                <a:latin typeface="Arial MT"/>
                <a:cs typeface="Arial MT"/>
              </a:rPr>
              <a:t>first, </a:t>
            </a:r>
            <a:r>
              <a:rPr sz="1900" spc="5" dirty="0">
                <a:latin typeface="Arial MT"/>
                <a:cs typeface="Arial MT"/>
              </a:rPr>
              <a:t>people thought </a:t>
            </a:r>
            <a:r>
              <a:rPr sz="1900" spc="10" dirty="0">
                <a:latin typeface="Arial MT"/>
                <a:cs typeface="Arial MT"/>
              </a:rPr>
              <a:t>NLP </a:t>
            </a:r>
            <a:r>
              <a:rPr sz="1900" spc="5" dirty="0">
                <a:latin typeface="Arial MT"/>
                <a:cs typeface="Arial MT"/>
              </a:rPr>
              <a:t>is easy! Researchers predicted that </a:t>
            </a:r>
            <a:r>
              <a:rPr sz="1900" spc="10" dirty="0">
                <a:latin typeface="Arial MT"/>
                <a:cs typeface="Arial MT"/>
              </a:rPr>
              <a:t>“machine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translation”</a:t>
            </a:r>
            <a:r>
              <a:rPr sz="1900" spc="-5" dirty="0">
                <a:latin typeface="Arial MT"/>
                <a:cs typeface="Arial MT"/>
              </a:rPr>
              <a:t> </a:t>
            </a:r>
            <a:r>
              <a:rPr sz="1900" spc="10" dirty="0">
                <a:latin typeface="Arial MT"/>
                <a:cs typeface="Arial MT"/>
              </a:rPr>
              <a:t>can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10" dirty="0">
                <a:latin typeface="Arial MT"/>
                <a:cs typeface="Arial MT"/>
              </a:rPr>
              <a:t>be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10" dirty="0">
                <a:latin typeface="Arial MT"/>
                <a:cs typeface="Arial MT"/>
              </a:rPr>
              <a:t>solved</a:t>
            </a:r>
            <a:r>
              <a:rPr sz="1900" spc="5" dirty="0">
                <a:latin typeface="Arial MT"/>
                <a:cs typeface="Arial MT"/>
              </a:rPr>
              <a:t> in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10" dirty="0">
                <a:latin typeface="Arial MT"/>
                <a:cs typeface="Arial MT"/>
              </a:rPr>
              <a:t>3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10" dirty="0">
                <a:latin typeface="Arial MT"/>
                <a:cs typeface="Arial MT"/>
              </a:rPr>
              <a:t>years</a:t>
            </a:r>
            <a:r>
              <a:rPr sz="1900" spc="5" dirty="0">
                <a:latin typeface="Arial MT"/>
                <a:cs typeface="Arial MT"/>
              </a:rPr>
              <a:t> or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10" dirty="0">
                <a:latin typeface="Arial MT"/>
                <a:cs typeface="Arial MT"/>
              </a:rPr>
              <a:t>so</a:t>
            </a:r>
            <a:endParaRPr sz="1900">
              <a:latin typeface="Arial MT"/>
              <a:cs typeface="Arial MT"/>
            </a:endParaRPr>
          </a:p>
          <a:p>
            <a:pPr marL="469900" indent="-376555">
              <a:lnSpc>
                <a:spcPts val="2100"/>
              </a:lnSpc>
              <a:buChar char="●"/>
              <a:tabLst>
                <a:tab pos="469265" algn="l"/>
                <a:tab pos="469900" algn="l"/>
              </a:tabLst>
            </a:pPr>
            <a:r>
              <a:rPr sz="1900" spc="10" dirty="0">
                <a:latin typeface="Arial MT"/>
                <a:cs typeface="Arial MT"/>
              </a:rPr>
              <a:t>Mostly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10" dirty="0">
                <a:latin typeface="Arial MT"/>
                <a:cs typeface="Arial MT"/>
              </a:rPr>
              <a:t>hand-coded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10" dirty="0">
                <a:latin typeface="Arial MT"/>
                <a:cs typeface="Arial MT"/>
              </a:rPr>
              <a:t>rules</a:t>
            </a:r>
            <a:r>
              <a:rPr sz="1900" spc="5" dirty="0">
                <a:latin typeface="Arial MT"/>
                <a:cs typeface="Arial MT"/>
              </a:rPr>
              <a:t> /</a:t>
            </a:r>
            <a:r>
              <a:rPr sz="1900" spc="-5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linguistic</a:t>
            </a:r>
            <a:r>
              <a:rPr sz="1900" spc="5" dirty="0">
                <a:latin typeface="MS PGothic"/>
                <a:cs typeface="MS PGothic"/>
              </a:rPr>
              <a:t>‐</a:t>
            </a:r>
            <a:r>
              <a:rPr sz="1900" spc="5" dirty="0">
                <a:latin typeface="Arial MT"/>
                <a:cs typeface="Arial MT"/>
              </a:rPr>
              <a:t>oriented</a:t>
            </a:r>
            <a:r>
              <a:rPr sz="1900" spc="-5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approaches</a:t>
            </a:r>
            <a:endParaRPr sz="1900">
              <a:latin typeface="Arial MT"/>
              <a:cs typeface="Arial MT"/>
            </a:endParaRPr>
          </a:p>
          <a:p>
            <a:pPr marL="469900" marR="48895" indent="-376555">
              <a:lnSpc>
                <a:spcPts val="2190"/>
              </a:lnSpc>
              <a:spcBef>
                <a:spcPts val="105"/>
              </a:spcBef>
              <a:buChar char="●"/>
              <a:tabLst>
                <a:tab pos="469265" algn="l"/>
                <a:tab pos="469900" algn="l"/>
              </a:tabLst>
            </a:pPr>
            <a:r>
              <a:rPr sz="1900" spc="10" dirty="0">
                <a:latin typeface="Arial MT"/>
                <a:cs typeface="Arial MT"/>
              </a:rPr>
              <a:t>The </a:t>
            </a:r>
            <a:r>
              <a:rPr sz="1900" spc="5" dirty="0">
                <a:latin typeface="Arial MT"/>
                <a:cs typeface="Arial MT"/>
              </a:rPr>
              <a:t>3-year project </a:t>
            </a:r>
            <a:r>
              <a:rPr sz="1900" spc="10" dirty="0">
                <a:latin typeface="Arial MT"/>
                <a:cs typeface="Arial MT"/>
              </a:rPr>
              <a:t>continued </a:t>
            </a:r>
            <a:r>
              <a:rPr sz="1900" spc="5" dirty="0">
                <a:latin typeface="Arial MT"/>
                <a:cs typeface="Arial MT"/>
              </a:rPr>
              <a:t>for </a:t>
            </a:r>
            <a:r>
              <a:rPr sz="1900" spc="10" dirty="0">
                <a:latin typeface="Arial MT"/>
                <a:cs typeface="Arial MT"/>
              </a:rPr>
              <a:t>10 years, </a:t>
            </a:r>
            <a:r>
              <a:rPr sz="1900" spc="5" dirty="0">
                <a:latin typeface="Arial MT"/>
                <a:cs typeface="Arial MT"/>
              </a:rPr>
              <a:t>but still </a:t>
            </a:r>
            <a:r>
              <a:rPr sz="1900" spc="10" dirty="0">
                <a:latin typeface="Arial MT"/>
                <a:cs typeface="Arial MT"/>
              </a:rPr>
              <a:t>no good </a:t>
            </a:r>
            <a:r>
              <a:rPr sz="1900" spc="5" dirty="0">
                <a:latin typeface="Arial MT"/>
                <a:cs typeface="Arial MT"/>
              </a:rPr>
              <a:t>result, despite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the</a:t>
            </a:r>
            <a:r>
              <a:rPr sz="1900" spc="-5" dirty="0">
                <a:latin typeface="Arial MT"/>
                <a:cs typeface="Arial MT"/>
              </a:rPr>
              <a:t> </a:t>
            </a:r>
            <a:r>
              <a:rPr sz="1900" spc="10" dirty="0">
                <a:latin typeface="Arial MT"/>
                <a:cs typeface="Arial MT"/>
              </a:rPr>
              <a:t>significant</a:t>
            </a:r>
            <a:r>
              <a:rPr sz="1900" spc="5" dirty="0">
                <a:latin typeface="Arial MT"/>
                <a:cs typeface="Arial MT"/>
              </a:rPr>
              <a:t> amount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of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expenditure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●"/>
            </a:pP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39"/>
              </a:spcBef>
            </a:pPr>
            <a:r>
              <a:rPr sz="2100" dirty="0">
                <a:solidFill>
                  <a:srgbClr val="0000FF"/>
                </a:solidFill>
                <a:latin typeface="Arial MT"/>
                <a:cs typeface="Arial MT"/>
              </a:rPr>
              <a:t>Mid</a:t>
            </a:r>
            <a:r>
              <a:rPr sz="2100" spc="-1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0000FF"/>
                </a:solidFill>
                <a:latin typeface="Arial MT"/>
                <a:cs typeface="Arial MT"/>
              </a:rPr>
              <a:t>1960’s</a:t>
            </a:r>
            <a:r>
              <a:rPr sz="2100" spc="-1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0000FF"/>
                </a:solidFill>
                <a:latin typeface="Arial MT"/>
                <a:cs typeface="Arial MT"/>
              </a:rPr>
              <a:t>–</a:t>
            </a:r>
            <a:r>
              <a:rPr sz="2100" spc="-1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0000FF"/>
                </a:solidFill>
                <a:latin typeface="Arial MT"/>
                <a:cs typeface="Arial MT"/>
              </a:rPr>
              <a:t>Mid</a:t>
            </a:r>
            <a:r>
              <a:rPr sz="2100" spc="-1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0000FF"/>
                </a:solidFill>
                <a:latin typeface="Arial MT"/>
                <a:cs typeface="Arial MT"/>
              </a:rPr>
              <a:t>1970’s</a:t>
            </a:r>
            <a:r>
              <a:rPr sz="2100" spc="-10" dirty="0">
                <a:latin typeface="Arial MT"/>
                <a:cs typeface="Arial MT"/>
              </a:rPr>
              <a:t>:</a:t>
            </a:r>
            <a:r>
              <a:rPr sz="2100" spc="-13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</a:t>
            </a:r>
            <a:r>
              <a:rPr sz="2100" spc="-125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Dark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spc="-5" dirty="0">
                <a:latin typeface="Arial MT"/>
                <a:cs typeface="Arial MT"/>
              </a:rPr>
              <a:t>Era</a:t>
            </a:r>
            <a:endParaRPr sz="2100">
              <a:latin typeface="Arial MT"/>
              <a:cs typeface="Arial MT"/>
            </a:endParaRPr>
          </a:p>
          <a:p>
            <a:pPr marL="469900" indent="-376555">
              <a:lnSpc>
                <a:spcPts val="2235"/>
              </a:lnSpc>
              <a:spcBef>
                <a:spcPts val="1115"/>
              </a:spcBef>
              <a:buChar char="●"/>
              <a:tabLst>
                <a:tab pos="469265" algn="l"/>
                <a:tab pos="469900" algn="l"/>
              </a:tabLst>
            </a:pPr>
            <a:r>
              <a:rPr sz="1900" spc="5" dirty="0">
                <a:latin typeface="Arial MT"/>
                <a:cs typeface="Arial MT"/>
              </a:rPr>
              <a:t>After</a:t>
            </a:r>
            <a:r>
              <a:rPr sz="1900" spc="-5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the</a:t>
            </a:r>
            <a:r>
              <a:rPr sz="1900" dirty="0">
                <a:latin typeface="Arial MT"/>
                <a:cs typeface="Arial MT"/>
              </a:rPr>
              <a:t> initial </a:t>
            </a:r>
            <a:r>
              <a:rPr sz="1900" spc="5" dirty="0">
                <a:latin typeface="Arial MT"/>
                <a:cs typeface="Arial MT"/>
              </a:rPr>
              <a:t>hype,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10" dirty="0">
                <a:latin typeface="Arial MT"/>
                <a:cs typeface="Arial MT"/>
              </a:rPr>
              <a:t>a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dark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era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follows</a:t>
            </a:r>
            <a:endParaRPr sz="1900">
              <a:latin typeface="Arial MT"/>
              <a:cs typeface="Arial MT"/>
            </a:endParaRPr>
          </a:p>
          <a:p>
            <a:pPr marL="469900" marR="81915" indent="-376555">
              <a:lnSpc>
                <a:spcPts val="2190"/>
              </a:lnSpc>
              <a:spcBef>
                <a:spcPts val="105"/>
              </a:spcBef>
              <a:buChar char="●"/>
              <a:tabLst>
                <a:tab pos="469265" algn="l"/>
                <a:tab pos="469900" algn="l"/>
              </a:tabLst>
            </a:pPr>
            <a:r>
              <a:rPr sz="1900" spc="5" dirty="0">
                <a:latin typeface="Arial MT"/>
                <a:cs typeface="Arial MT"/>
              </a:rPr>
              <a:t>People </a:t>
            </a:r>
            <a:r>
              <a:rPr sz="1900" spc="10" dirty="0">
                <a:latin typeface="Arial MT"/>
                <a:cs typeface="Arial MT"/>
              </a:rPr>
              <a:t>started </a:t>
            </a:r>
            <a:r>
              <a:rPr sz="1900" spc="5" dirty="0">
                <a:latin typeface="Arial MT"/>
                <a:cs typeface="Arial MT"/>
              </a:rPr>
              <a:t>believing that </a:t>
            </a:r>
            <a:r>
              <a:rPr sz="1900" spc="10" dirty="0">
                <a:latin typeface="Arial MT"/>
                <a:cs typeface="Arial MT"/>
              </a:rPr>
              <a:t>machine </a:t>
            </a:r>
            <a:r>
              <a:rPr sz="1900" spc="5" dirty="0">
                <a:latin typeface="Arial MT"/>
                <a:cs typeface="Arial MT"/>
              </a:rPr>
              <a:t>translation is impossible, </a:t>
            </a:r>
            <a:r>
              <a:rPr sz="1900" spc="10" dirty="0">
                <a:latin typeface="Arial MT"/>
                <a:cs typeface="Arial MT"/>
              </a:rPr>
              <a:t>and most </a:t>
            </a:r>
            <a:r>
              <a:rPr sz="1900" spc="-515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abandoned</a:t>
            </a:r>
            <a:r>
              <a:rPr sz="1900" spc="-5" dirty="0">
                <a:latin typeface="Arial MT"/>
                <a:cs typeface="Arial MT"/>
              </a:rPr>
              <a:t> </a:t>
            </a:r>
            <a:r>
              <a:rPr sz="1900" spc="10" dirty="0">
                <a:latin typeface="Arial MT"/>
                <a:cs typeface="Arial MT"/>
              </a:rPr>
              <a:t>research</a:t>
            </a:r>
            <a:r>
              <a:rPr sz="1900" spc="5" dirty="0">
                <a:latin typeface="Arial MT"/>
                <a:cs typeface="Arial MT"/>
              </a:rPr>
              <a:t> for</a:t>
            </a:r>
            <a:r>
              <a:rPr sz="1900" dirty="0">
                <a:latin typeface="Arial MT"/>
                <a:cs typeface="Arial MT"/>
              </a:rPr>
              <a:t> </a:t>
            </a:r>
            <a:r>
              <a:rPr sz="1900" spc="10" dirty="0">
                <a:latin typeface="Arial MT"/>
                <a:cs typeface="Arial MT"/>
              </a:rPr>
              <a:t>NLP</a:t>
            </a:r>
            <a:endParaRPr sz="1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9588" y="60223"/>
            <a:ext cx="180403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5" dirty="0"/>
              <a:t>1970</a:t>
            </a:r>
            <a:r>
              <a:rPr spc="-40" dirty="0"/>
              <a:t> </a:t>
            </a:r>
            <a:r>
              <a:rPr spc="10" dirty="0"/>
              <a:t>–</a:t>
            </a:r>
            <a:r>
              <a:rPr spc="-40" dirty="0"/>
              <a:t> </a:t>
            </a:r>
            <a:r>
              <a:rPr spc="5" dirty="0"/>
              <a:t>2000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0949" y="716271"/>
            <a:ext cx="8576945" cy="391541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850" dirty="0">
                <a:solidFill>
                  <a:srgbClr val="0000FF"/>
                </a:solidFill>
                <a:latin typeface="Arial MT"/>
                <a:cs typeface="Arial MT"/>
              </a:rPr>
              <a:t>1970’s </a:t>
            </a:r>
            <a:r>
              <a:rPr sz="1850" spc="10" dirty="0">
                <a:solidFill>
                  <a:srgbClr val="0000FF"/>
                </a:solidFill>
                <a:latin typeface="Arial MT"/>
                <a:cs typeface="Arial MT"/>
              </a:rPr>
              <a:t>and</a:t>
            </a:r>
            <a:r>
              <a:rPr sz="185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0000FF"/>
                </a:solidFill>
                <a:latin typeface="Arial MT"/>
                <a:cs typeface="Arial MT"/>
              </a:rPr>
              <a:t>early</a:t>
            </a:r>
            <a:r>
              <a:rPr sz="1850" dirty="0">
                <a:solidFill>
                  <a:srgbClr val="0000FF"/>
                </a:solidFill>
                <a:latin typeface="Arial MT"/>
                <a:cs typeface="Arial MT"/>
              </a:rPr>
              <a:t> 1980’s</a:t>
            </a:r>
            <a:r>
              <a:rPr sz="1850" spc="1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50" spc="10" dirty="0">
                <a:latin typeface="Arial MT"/>
                <a:cs typeface="Arial MT"/>
              </a:rPr>
              <a:t>–</a:t>
            </a:r>
            <a:r>
              <a:rPr sz="1850" dirty="0">
                <a:latin typeface="Arial MT"/>
                <a:cs typeface="Arial MT"/>
              </a:rPr>
              <a:t> </a:t>
            </a:r>
            <a:r>
              <a:rPr sz="1850" spc="5" dirty="0">
                <a:latin typeface="Arial MT"/>
                <a:cs typeface="Arial MT"/>
              </a:rPr>
              <a:t>Slow</a:t>
            </a:r>
            <a:r>
              <a:rPr sz="1850" dirty="0">
                <a:latin typeface="Arial MT"/>
                <a:cs typeface="Arial MT"/>
              </a:rPr>
              <a:t> </a:t>
            </a:r>
            <a:r>
              <a:rPr sz="1850" spc="5" dirty="0">
                <a:latin typeface="Arial MT"/>
                <a:cs typeface="Arial MT"/>
              </a:rPr>
              <a:t>Revival</a:t>
            </a:r>
            <a:r>
              <a:rPr sz="1850" dirty="0">
                <a:latin typeface="Arial MT"/>
                <a:cs typeface="Arial MT"/>
              </a:rPr>
              <a:t> </a:t>
            </a:r>
            <a:r>
              <a:rPr sz="1850" spc="5" dirty="0">
                <a:latin typeface="Arial MT"/>
                <a:cs typeface="Arial MT"/>
              </a:rPr>
              <a:t>of</a:t>
            </a:r>
            <a:r>
              <a:rPr sz="1850" dirty="0">
                <a:latin typeface="Arial MT"/>
                <a:cs typeface="Arial MT"/>
              </a:rPr>
              <a:t> </a:t>
            </a:r>
            <a:r>
              <a:rPr sz="1850" spc="10" dirty="0">
                <a:latin typeface="Arial MT"/>
                <a:cs typeface="Arial MT"/>
              </a:rPr>
              <a:t>NLP</a:t>
            </a:r>
            <a:endParaRPr sz="1850">
              <a:latin typeface="Arial MT"/>
              <a:cs typeface="Arial MT"/>
            </a:endParaRPr>
          </a:p>
          <a:p>
            <a:pPr marL="469900" marR="8255" indent="-310515">
              <a:lnSpc>
                <a:spcPct val="106200"/>
              </a:lnSpc>
              <a:spcBef>
                <a:spcPts val="15"/>
              </a:spcBef>
              <a:buSzPct val="72413"/>
              <a:buChar char="●"/>
              <a:tabLst>
                <a:tab pos="469265" algn="l"/>
                <a:tab pos="469900" algn="l"/>
              </a:tabLst>
            </a:pPr>
            <a:r>
              <a:rPr sz="1450" spc="-65" dirty="0">
                <a:latin typeface="Arial MT"/>
                <a:cs typeface="Arial MT"/>
              </a:rPr>
              <a:t></a:t>
            </a:r>
            <a:r>
              <a:rPr sz="1700" spc="-65" dirty="0">
                <a:latin typeface="Arial MT"/>
                <a:cs typeface="Arial MT"/>
              </a:rPr>
              <a:t>Some</a:t>
            </a:r>
            <a:r>
              <a:rPr sz="1700" spc="5" dirty="0">
                <a:latin typeface="Arial MT"/>
                <a:cs typeface="Arial MT"/>
              </a:rPr>
              <a:t> research </a:t>
            </a:r>
            <a:r>
              <a:rPr sz="1700" dirty="0">
                <a:latin typeface="Arial MT"/>
                <a:cs typeface="Arial MT"/>
              </a:rPr>
              <a:t>activities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revived, but the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emphasis </a:t>
            </a:r>
            <a:r>
              <a:rPr sz="1700" dirty="0">
                <a:latin typeface="Arial MT"/>
                <a:cs typeface="Arial MT"/>
              </a:rPr>
              <a:t>is</a:t>
            </a:r>
            <a:r>
              <a:rPr sz="1700" spc="5" dirty="0">
                <a:latin typeface="Arial MT"/>
                <a:cs typeface="Arial MT"/>
              </a:rPr>
              <a:t> still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on </a:t>
            </a:r>
            <a:r>
              <a:rPr sz="1700" dirty="0">
                <a:latin typeface="Arial MT"/>
                <a:cs typeface="Arial MT"/>
              </a:rPr>
              <a:t>linguistically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oriented, </a:t>
            </a:r>
            <a:r>
              <a:rPr sz="1700" spc="-4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working </a:t>
            </a:r>
            <a:r>
              <a:rPr sz="1700" spc="5" dirty="0">
                <a:latin typeface="Arial MT"/>
                <a:cs typeface="Arial MT"/>
              </a:rPr>
              <a:t>on</a:t>
            </a:r>
            <a:r>
              <a:rPr sz="1700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small</a:t>
            </a:r>
            <a:r>
              <a:rPr sz="1700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toy problems</a:t>
            </a:r>
            <a:r>
              <a:rPr sz="1700" dirty="0">
                <a:latin typeface="Arial MT"/>
                <a:cs typeface="Arial MT"/>
              </a:rPr>
              <a:t> with </a:t>
            </a:r>
            <a:r>
              <a:rPr sz="1700" spc="5" dirty="0">
                <a:latin typeface="Arial MT"/>
                <a:cs typeface="Arial MT"/>
              </a:rPr>
              <a:t>weak</a:t>
            </a:r>
            <a:r>
              <a:rPr sz="1700" dirty="0">
                <a:latin typeface="Arial MT"/>
                <a:cs typeface="Arial MT"/>
              </a:rPr>
              <a:t> empirical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evaluation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●"/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50" spc="5" dirty="0">
                <a:solidFill>
                  <a:srgbClr val="0000FF"/>
                </a:solidFill>
                <a:latin typeface="Arial MT"/>
                <a:cs typeface="Arial MT"/>
              </a:rPr>
              <a:t>Late</a:t>
            </a:r>
            <a:r>
              <a:rPr sz="1850" spc="-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0000FF"/>
                </a:solidFill>
                <a:latin typeface="Arial MT"/>
                <a:cs typeface="Arial MT"/>
              </a:rPr>
              <a:t>1980’s </a:t>
            </a:r>
            <a:r>
              <a:rPr sz="1850" spc="10" dirty="0">
                <a:solidFill>
                  <a:srgbClr val="0000FF"/>
                </a:solidFill>
                <a:latin typeface="Arial MT"/>
                <a:cs typeface="Arial MT"/>
              </a:rPr>
              <a:t>and</a:t>
            </a:r>
            <a:r>
              <a:rPr sz="1850" spc="-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0000FF"/>
                </a:solidFill>
                <a:latin typeface="Arial MT"/>
                <a:cs typeface="Arial MT"/>
              </a:rPr>
              <a:t>1990’s</a:t>
            </a:r>
            <a:r>
              <a:rPr sz="1850" spc="1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50" spc="10" dirty="0">
                <a:latin typeface="Arial MT"/>
                <a:cs typeface="Arial MT"/>
              </a:rPr>
              <a:t>–</a:t>
            </a:r>
            <a:r>
              <a:rPr sz="1850" spc="-5" dirty="0">
                <a:latin typeface="Arial MT"/>
                <a:cs typeface="Arial MT"/>
              </a:rPr>
              <a:t> </a:t>
            </a:r>
            <a:r>
              <a:rPr sz="1850" spc="5" dirty="0">
                <a:latin typeface="Arial MT"/>
                <a:cs typeface="Arial MT"/>
              </a:rPr>
              <a:t>Statistical</a:t>
            </a:r>
            <a:r>
              <a:rPr sz="1850" spc="-5" dirty="0">
                <a:latin typeface="Arial MT"/>
                <a:cs typeface="Arial MT"/>
              </a:rPr>
              <a:t> </a:t>
            </a:r>
            <a:r>
              <a:rPr sz="1850" spc="5" dirty="0">
                <a:latin typeface="Arial MT"/>
                <a:cs typeface="Arial MT"/>
              </a:rPr>
              <a:t>Revolution!</a:t>
            </a:r>
            <a:endParaRPr sz="1850">
              <a:latin typeface="Arial MT"/>
              <a:cs typeface="Arial MT"/>
            </a:endParaRPr>
          </a:p>
          <a:p>
            <a:pPr marL="469900" indent="-310515">
              <a:lnSpc>
                <a:spcPct val="100000"/>
              </a:lnSpc>
              <a:spcBef>
                <a:spcPts val="145"/>
              </a:spcBef>
              <a:buSzPct val="72413"/>
              <a:buChar char="●"/>
              <a:tabLst>
                <a:tab pos="469265" algn="l"/>
                <a:tab pos="469900" algn="l"/>
              </a:tabLst>
            </a:pPr>
            <a:r>
              <a:rPr sz="1450" spc="-114" dirty="0">
                <a:latin typeface="Arial MT"/>
                <a:cs typeface="Arial MT"/>
              </a:rPr>
              <a:t></a:t>
            </a:r>
            <a:r>
              <a:rPr sz="1700" spc="-114" dirty="0">
                <a:latin typeface="Arial MT"/>
                <a:cs typeface="Arial MT"/>
              </a:rPr>
              <a:t>By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this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time,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the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computing power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increased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substantially</a:t>
            </a:r>
            <a:endParaRPr sz="1700">
              <a:latin typeface="Arial MT"/>
              <a:cs typeface="Arial MT"/>
            </a:endParaRPr>
          </a:p>
          <a:p>
            <a:pPr marL="469900" marR="161290" indent="-310515">
              <a:lnSpc>
                <a:spcPct val="106200"/>
              </a:lnSpc>
              <a:buSzPct val="72413"/>
              <a:buChar char="●"/>
              <a:tabLst>
                <a:tab pos="469265" algn="l"/>
                <a:tab pos="469900" algn="l"/>
              </a:tabLst>
            </a:pPr>
            <a:r>
              <a:rPr sz="1450" spc="-25" dirty="0">
                <a:latin typeface="Arial MT"/>
                <a:cs typeface="Arial MT"/>
              </a:rPr>
              <a:t></a:t>
            </a:r>
            <a:r>
              <a:rPr sz="1700" spc="-25" dirty="0">
                <a:latin typeface="Arial MT"/>
                <a:cs typeface="Arial MT"/>
              </a:rPr>
              <a:t>Data-</a:t>
            </a:r>
            <a:r>
              <a:rPr sz="1700" spc="-25" dirty="0">
                <a:latin typeface="MS PGothic"/>
                <a:cs typeface="MS PGothic"/>
              </a:rPr>
              <a:t>‐</a:t>
            </a:r>
            <a:r>
              <a:rPr sz="1700" spc="-25" dirty="0">
                <a:latin typeface="Arial MT"/>
                <a:cs typeface="Arial MT"/>
              </a:rPr>
              <a:t>driven,</a:t>
            </a:r>
            <a:r>
              <a:rPr sz="1700" spc="5" dirty="0">
                <a:latin typeface="Arial MT"/>
                <a:cs typeface="Arial MT"/>
              </a:rPr>
              <a:t> statistical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approaches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with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simple representation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win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over</a:t>
            </a:r>
            <a:r>
              <a:rPr sz="1700" spc="10" dirty="0">
                <a:latin typeface="Arial MT"/>
                <a:cs typeface="Arial MT"/>
              </a:rPr>
              <a:t> complex </a:t>
            </a:r>
            <a:r>
              <a:rPr sz="1700" spc="-459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hand</a:t>
            </a:r>
            <a:r>
              <a:rPr sz="1700" spc="5" dirty="0">
                <a:latin typeface="MS PGothic"/>
                <a:cs typeface="MS PGothic"/>
              </a:rPr>
              <a:t>‐</a:t>
            </a:r>
            <a:r>
              <a:rPr sz="1700" spc="5" dirty="0">
                <a:latin typeface="Arial MT"/>
                <a:cs typeface="Arial MT"/>
              </a:rPr>
              <a:t>coded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linguistic </a:t>
            </a:r>
            <a:r>
              <a:rPr sz="1700" spc="5" dirty="0">
                <a:latin typeface="Arial MT"/>
                <a:cs typeface="Arial MT"/>
              </a:rPr>
              <a:t>rules</a:t>
            </a:r>
            <a:endParaRPr sz="1700">
              <a:latin typeface="Arial MT"/>
              <a:cs typeface="Arial MT"/>
            </a:endParaRPr>
          </a:p>
          <a:p>
            <a:pPr marL="469900" marR="5080" indent="-310515">
              <a:lnSpc>
                <a:spcPct val="106200"/>
              </a:lnSpc>
              <a:buSzPct val="61764"/>
              <a:buChar char="●"/>
              <a:tabLst>
                <a:tab pos="469265" algn="l"/>
                <a:tab pos="469900" algn="l"/>
              </a:tabLst>
            </a:pPr>
            <a:r>
              <a:rPr sz="1700" spc="10" dirty="0">
                <a:latin typeface="Arial MT"/>
                <a:cs typeface="Arial MT"/>
              </a:rPr>
              <a:t>“Whenever </a:t>
            </a:r>
            <a:r>
              <a:rPr sz="1700" spc="5" dirty="0">
                <a:latin typeface="Arial MT"/>
                <a:cs typeface="Arial MT"/>
              </a:rPr>
              <a:t>I </a:t>
            </a:r>
            <a:r>
              <a:rPr sz="1700" dirty="0">
                <a:latin typeface="Arial MT"/>
                <a:cs typeface="Arial MT"/>
              </a:rPr>
              <a:t>fire </a:t>
            </a:r>
            <a:r>
              <a:rPr sz="1700" spc="10" dirty="0">
                <a:latin typeface="Arial MT"/>
                <a:cs typeface="Arial MT"/>
              </a:rPr>
              <a:t>a </a:t>
            </a:r>
            <a:r>
              <a:rPr sz="1700" dirty="0">
                <a:latin typeface="Arial MT"/>
                <a:cs typeface="Arial MT"/>
              </a:rPr>
              <a:t>linguist, </a:t>
            </a:r>
            <a:r>
              <a:rPr sz="1700" spc="5" dirty="0">
                <a:latin typeface="Arial MT"/>
                <a:cs typeface="Arial MT"/>
              </a:rPr>
              <a:t>our </a:t>
            </a:r>
            <a:r>
              <a:rPr sz="1700" spc="10" dirty="0">
                <a:latin typeface="Arial MT"/>
                <a:cs typeface="Arial MT"/>
              </a:rPr>
              <a:t>machine </a:t>
            </a:r>
            <a:r>
              <a:rPr sz="1700" dirty="0">
                <a:latin typeface="Arial MT"/>
                <a:cs typeface="Arial MT"/>
              </a:rPr>
              <a:t>translation </a:t>
            </a:r>
            <a:r>
              <a:rPr sz="1700" spc="5" dirty="0">
                <a:latin typeface="Arial MT"/>
                <a:cs typeface="Arial MT"/>
              </a:rPr>
              <a:t>performance </a:t>
            </a:r>
            <a:r>
              <a:rPr sz="1700" dirty="0">
                <a:latin typeface="Arial MT"/>
                <a:cs typeface="Arial MT"/>
              </a:rPr>
              <a:t>improves.” </a:t>
            </a:r>
            <a:r>
              <a:rPr sz="1700" spc="5" dirty="0">
                <a:latin typeface="Arial MT"/>
                <a:cs typeface="Arial MT"/>
              </a:rPr>
              <a:t>(Jelinek, </a:t>
            </a:r>
            <a:r>
              <a:rPr sz="1700" spc="-459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1988)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●"/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50" dirty="0">
                <a:solidFill>
                  <a:srgbClr val="0000FF"/>
                </a:solidFill>
                <a:latin typeface="Arial MT"/>
                <a:cs typeface="Arial MT"/>
              </a:rPr>
              <a:t>2000’s </a:t>
            </a:r>
            <a:r>
              <a:rPr sz="1850" spc="10" dirty="0">
                <a:latin typeface="Arial MT"/>
                <a:cs typeface="Arial MT"/>
              </a:rPr>
              <a:t>–</a:t>
            </a:r>
            <a:r>
              <a:rPr sz="1850" spc="-5" dirty="0">
                <a:latin typeface="Arial MT"/>
                <a:cs typeface="Arial MT"/>
              </a:rPr>
              <a:t> </a:t>
            </a:r>
            <a:r>
              <a:rPr sz="1850" spc="5" dirty="0">
                <a:latin typeface="Arial MT"/>
                <a:cs typeface="Arial MT"/>
              </a:rPr>
              <a:t>Statistics</a:t>
            </a:r>
            <a:r>
              <a:rPr sz="1850" dirty="0">
                <a:latin typeface="Arial MT"/>
                <a:cs typeface="Arial MT"/>
              </a:rPr>
              <a:t> </a:t>
            </a:r>
            <a:r>
              <a:rPr sz="1850" spc="5" dirty="0">
                <a:latin typeface="Arial MT"/>
                <a:cs typeface="Arial MT"/>
              </a:rPr>
              <a:t>Powered</a:t>
            </a:r>
            <a:r>
              <a:rPr sz="1850" spc="-5" dirty="0">
                <a:latin typeface="Arial MT"/>
                <a:cs typeface="Arial MT"/>
              </a:rPr>
              <a:t> </a:t>
            </a:r>
            <a:r>
              <a:rPr sz="1850" spc="10" dirty="0">
                <a:latin typeface="Arial MT"/>
                <a:cs typeface="Arial MT"/>
              </a:rPr>
              <a:t>by</a:t>
            </a:r>
            <a:r>
              <a:rPr sz="1850" spc="-5" dirty="0">
                <a:latin typeface="Arial MT"/>
                <a:cs typeface="Arial MT"/>
              </a:rPr>
              <a:t> </a:t>
            </a:r>
            <a:r>
              <a:rPr sz="1850" spc="5" dirty="0">
                <a:latin typeface="Arial MT"/>
                <a:cs typeface="Arial MT"/>
              </a:rPr>
              <a:t>Linguistic</a:t>
            </a:r>
            <a:r>
              <a:rPr sz="1850" dirty="0">
                <a:latin typeface="Arial MT"/>
                <a:cs typeface="Arial MT"/>
              </a:rPr>
              <a:t> </a:t>
            </a:r>
            <a:r>
              <a:rPr sz="1850" spc="5" dirty="0">
                <a:latin typeface="Arial MT"/>
                <a:cs typeface="Arial MT"/>
              </a:rPr>
              <a:t>Insights</a:t>
            </a:r>
            <a:endParaRPr sz="1850">
              <a:latin typeface="Arial MT"/>
              <a:cs typeface="Arial MT"/>
            </a:endParaRPr>
          </a:p>
          <a:p>
            <a:pPr marL="469900" marR="29845" indent="-310515">
              <a:lnSpc>
                <a:spcPct val="106200"/>
              </a:lnSpc>
              <a:spcBef>
                <a:spcPts val="15"/>
              </a:spcBef>
              <a:buSzPct val="72413"/>
              <a:buChar char="●"/>
              <a:tabLst>
                <a:tab pos="469265" algn="l"/>
                <a:tab pos="469900" algn="l"/>
              </a:tabLst>
            </a:pPr>
            <a:r>
              <a:rPr sz="1450" spc="-70" dirty="0">
                <a:latin typeface="Arial MT"/>
                <a:cs typeface="Arial MT"/>
              </a:rPr>
              <a:t></a:t>
            </a:r>
            <a:r>
              <a:rPr sz="1700" spc="-70" dirty="0">
                <a:latin typeface="Arial MT"/>
                <a:cs typeface="Arial MT"/>
              </a:rPr>
              <a:t>With</a:t>
            </a:r>
            <a:r>
              <a:rPr sz="1700" spc="10" dirty="0">
                <a:latin typeface="Arial MT"/>
                <a:cs typeface="Arial MT"/>
              </a:rPr>
              <a:t> more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sophistication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with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the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statistical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models,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richer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linguistic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representation </a:t>
            </a:r>
            <a:r>
              <a:rPr sz="1700" spc="-455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starts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finding </a:t>
            </a:r>
            <a:r>
              <a:rPr sz="1700" spc="10" dirty="0">
                <a:latin typeface="Arial MT"/>
                <a:cs typeface="Arial MT"/>
              </a:rPr>
              <a:t>a</a:t>
            </a:r>
            <a:r>
              <a:rPr sz="1700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new</a:t>
            </a:r>
            <a:r>
              <a:rPr sz="1700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value</a:t>
            </a:r>
            <a:endParaRPr sz="1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7564" y="60223"/>
            <a:ext cx="192849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5" dirty="0"/>
              <a:t>Recent</a:t>
            </a:r>
            <a:r>
              <a:rPr spc="-105" dirty="0"/>
              <a:t> </a:t>
            </a:r>
            <a:r>
              <a:rPr spc="-45" dirty="0"/>
              <a:t>Years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0949" y="686368"/>
            <a:ext cx="8261984" cy="17780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59"/>
              </a:spcBef>
            </a:pPr>
            <a:r>
              <a:rPr sz="2000" spc="-10" dirty="0">
                <a:solidFill>
                  <a:srgbClr val="0000FF"/>
                </a:solidFill>
                <a:latin typeface="Arial MT"/>
                <a:cs typeface="Arial MT"/>
              </a:rPr>
              <a:t>2010’s</a:t>
            </a:r>
            <a:r>
              <a:rPr sz="2000" spc="-1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–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Emergence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embedding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deep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neural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networks</a:t>
            </a:r>
            <a:endParaRPr sz="2000">
              <a:latin typeface="Arial MT"/>
              <a:cs typeface="Arial MT"/>
            </a:endParaRPr>
          </a:p>
          <a:p>
            <a:pPr marL="469900" marR="5080" indent="-382270" algn="just">
              <a:lnSpc>
                <a:spcPct val="114999"/>
              </a:lnSpc>
              <a:buChar char="●"/>
              <a:tabLst>
                <a:tab pos="469900" algn="l"/>
              </a:tabLst>
            </a:pPr>
            <a:r>
              <a:rPr sz="2000" spc="-65" dirty="0">
                <a:latin typeface="Arial MT"/>
                <a:cs typeface="Arial MT"/>
              </a:rPr>
              <a:t>Several </a:t>
            </a:r>
            <a:r>
              <a:rPr sz="2000" spc="-5" dirty="0">
                <a:latin typeface="Arial MT"/>
                <a:cs typeface="Arial MT"/>
              </a:rPr>
              <a:t>embedding </a:t>
            </a:r>
            <a:r>
              <a:rPr sz="2000" dirty="0">
                <a:latin typeface="Arial MT"/>
                <a:cs typeface="Arial MT"/>
              </a:rPr>
              <a:t>models </a:t>
            </a:r>
            <a:r>
              <a:rPr sz="2000" spc="-5" dirty="0">
                <a:latin typeface="Arial MT"/>
                <a:cs typeface="Arial MT"/>
              </a:rPr>
              <a:t>for text using neural networks and deep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neural networks were proposed including </a:t>
            </a:r>
            <a:r>
              <a:rPr sz="2000" spc="-25" dirty="0">
                <a:latin typeface="Arial MT"/>
                <a:cs typeface="Arial MT"/>
              </a:rPr>
              <a:t>Word2Vec, </a:t>
            </a:r>
            <a:r>
              <a:rPr sz="2000" spc="-5" dirty="0">
                <a:latin typeface="Arial MT"/>
                <a:cs typeface="Arial MT"/>
              </a:rPr>
              <a:t>Glove, </a:t>
            </a:r>
            <a:r>
              <a:rPr sz="2000" spc="-30" dirty="0">
                <a:latin typeface="Arial MT"/>
                <a:cs typeface="Arial MT"/>
              </a:rPr>
              <a:t>fastText, 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Elmo,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5" dirty="0">
                <a:latin typeface="Arial MT"/>
                <a:cs typeface="Arial MT"/>
              </a:rPr>
              <a:t>BERT,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40" dirty="0">
                <a:latin typeface="Arial MT"/>
                <a:cs typeface="Arial MT"/>
              </a:rPr>
              <a:t>COLBERT,</a:t>
            </a:r>
            <a:r>
              <a:rPr sz="2000" spc="-5" dirty="0">
                <a:latin typeface="Arial MT"/>
                <a:cs typeface="Arial MT"/>
              </a:rPr>
              <a:t> GTP[1-3.5]</a:t>
            </a:r>
            <a:endParaRPr sz="2000">
              <a:latin typeface="Arial MT"/>
              <a:cs typeface="Arial MT"/>
            </a:endParaRPr>
          </a:p>
          <a:p>
            <a:pPr marL="469900" indent="-382270">
              <a:lnSpc>
                <a:spcPct val="100000"/>
              </a:lnSpc>
              <a:spcBef>
                <a:spcPts val="360"/>
              </a:spcBef>
              <a:buChar char="●"/>
              <a:tabLst>
                <a:tab pos="469265" algn="l"/>
                <a:tab pos="469900" algn="l"/>
              </a:tabLst>
            </a:pPr>
            <a:r>
              <a:rPr sz="2000" spc="-5" dirty="0">
                <a:latin typeface="Arial MT"/>
                <a:cs typeface="Arial MT"/>
              </a:rPr>
              <a:t>New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techniques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brought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attention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more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complex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tasks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2270" y="60223"/>
            <a:ext cx="263525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" dirty="0"/>
              <a:t>Why</a:t>
            </a:r>
            <a:r>
              <a:rPr spc="-45" dirty="0"/>
              <a:t> </a:t>
            </a:r>
            <a:r>
              <a:rPr dirty="0"/>
              <a:t>this</a:t>
            </a:r>
            <a:r>
              <a:rPr spc="-40" dirty="0"/>
              <a:t> </a:t>
            </a:r>
            <a:r>
              <a:rPr spc="5" dirty="0"/>
              <a:t>Course?!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025" y="1890484"/>
            <a:ext cx="3184525" cy="516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So </a:t>
            </a:r>
            <a:r>
              <a:rPr sz="1400" dirty="0">
                <a:latin typeface="Arial MT"/>
                <a:cs typeface="Arial MT"/>
              </a:rPr>
              <a:t>you </a:t>
            </a:r>
            <a:r>
              <a:rPr sz="1400" spc="-5" dirty="0">
                <a:latin typeface="Arial MT"/>
                <a:cs typeface="Arial MT"/>
              </a:rPr>
              <a:t>have </a:t>
            </a:r>
            <a:r>
              <a:rPr sz="1400" dirty="0">
                <a:latin typeface="Arial MT"/>
                <a:cs typeface="Arial MT"/>
              </a:rPr>
              <a:t>come </a:t>
            </a:r>
            <a:r>
              <a:rPr sz="1400" spc="-5" dirty="0">
                <a:latin typeface="Arial MT"/>
                <a:cs typeface="Arial MT"/>
              </a:rPr>
              <a:t>here for information?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have </a:t>
            </a:r>
            <a:r>
              <a:rPr sz="1400" dirty="0">
                <a:latin typeface="Arial MT"/>
                <a:cs typeface="Arial MT"/>
              </a:rPr>
              <a:t>some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for </a:t>
            </a:r>
            <a:r>
              <a:rPr sz="1400" dirty="0">
                <a:latin typeface="Arial MT"/>
                <a:cs typeface="Arial MT"/>
              </a:rPr>
              <a:t>you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9175" y="978887"/>
            <a:ext cx="5710349" cy="33548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9699" y="1996528"/>
            <a:ext cx="718058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35" dirty="0"/>
              <a:t>Tasks/Applications</a:t>
            </a:r>
            <a:r>
              <a:rPr sz="4900" spc="-55" dirty="0"/>
              <a:t> </a:t>
            </a:r>
            <a:r>
              <a:rPr sz="4900" spc="-5" dirty="0"/>
              <a:t>in</a:t>
            </a:r>
            <a:r>
              <a:rPr sz="4900" spc="-50" dirty="0"/>
              <a:t> </a:t>
            </a:r>
            <a:r>
              <a:rPr sz="4900" spc="-5" dirty="0"/>
              <a:t>NLP</a:t>
            </a:r>
            <a:endParaRPr sz="49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9953" y="60223"/>
            <a:ext cx="329946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" dirty="0"/>
              <a:t>A</a:t>
            </a:r>
            <a:r>
              <a:rPr spc="-155" dirty="0"/>
              <a:t> </a:t>
            </a:r>
            <a:r>
              <a:rPr spc="5" dirty="0"/>
              <a:t>few</a:t>
            </a:r>
            <a:r>
              <a:rPr spc="-20" dirty="0"/>
              <a:t> </a:t>
            </a:r>
            <a:r>
              <a:rPr spc="5" dirty="0"/>
              <a:t>of</a:t>
            </a:r>
            <a:r>
              <a:rPr spc="-10" dirty="0"/>
              <a:t> </a:t>
            </a:r>
            <a:r>
              <a:rPr spc="5" dirty="0"/>
              <a:t>the</a:t>
            </a:r>
            <a:r>
              <a:rPr spc="-20" dirty="0"/>
              <a:t> </a:t>
            </a:r>
            <a:r>
              <a:rPr spc="5" dirty="0"/>
              <a:t>NLP</a:t>
            </a:r>
            <a:r>
              <a:rPr spc="-105" dirty="0"/>
              <a:t> </a:t>
            </a:r>
            <a:r>
              <a:rPr spc="-50" dirty="0"/>
              <a:t>Tasks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46871" y="837048"/>
            <a:ext cx="6927215" cy="304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9575" indent="-397510">
              <a:lnSpc>
                <a:spcPct val="100000"/>
              </a:lnSpc>
              <a:spcBef>
                <a:spcPts val="100"/>
              </a:spcBef>
              <a:buChar char="●"/>
              <a:tabLst>
                <a:tab pos="409575" algn="l"/>
                <a:tab pos="410209" algn="l"/>
              </a:tabLst>
            </a:pPr>
            <a:r>
              <a:rPr sz="2200" spc="-5" dirty="0">
                <a:latin typeface="Arial MT"/>
                <a:cs typeface="Arial MT"/>
              </a:rPr>
              <a:t>Spell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Checking,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Keyword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Search,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Finding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Synonyms</a:t>
            </a:r>
            <a:endParaRPr sz="2200">
              <a:latin typeface="Arial MT"/>
              <a:cs typeface="Arial MT"/>
            </a:endParaRPr>
          </a:p>
          <a:p>
            <a:pPr marL="409575" indent="-397510">
              <a:lnSpc>
                <a:spcPct val="100000"/>
              </a:lnSpc>
              <a:buChar char="●"/>
              <a:tabLst>
                <a:tab pos="409575" algn="l"/>
                <a:tab pos="410209" algn="l"/>
              </a:tabLst>
            </a:pPr>
            <a:r>
              <a:rPr sz="2200" spc="-5" dirty="0">
                <a:latin typeface="Arial MT"/>
                <a:cs typeface="Arial MT"/>
              </a:rPr>
              <a:t>Part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of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Speech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spc="-40" dirty="0">
                <a:latin typeface="Arial MT"/>
                <a:cs typeface="Arial MT"/>
              </a:rPr>
              <a:t>Tagging</a:t>
            </a:r>
            <a:endParaRPr sz="2200">
              <a:latin typeface="Arial MT"/>
              <a:cs typeface="Arial MT"/>
            </a:endParaRPr>
          </a:p>
          <a:p>
            <a:pPr marL="409575" indent="-397510">
              <a:lnSpc>
                <a:spcPct val="100000"/>
              </a:lnSpc>
              <a:buChar char="●"/>
              <a:tabLst>
                <a:tab pos="409575" algn="l"/>
                <a:tab pos="410209" algn="l"/>
              </a:tabLst>
            </a:pPr>
            <a:r>
              <a:rPr sz="2200" spc="-5" dirty="0">
                <a:latin typeface="Arial MT"/>
                <a:cs typeface="Arial MT"/>
              </a:rPr>
              <a:t>Extracting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information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from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website</a:t>
            </a:r>
            <a:endParaRPr sz="2200">
              <a:latin typeface="Arial MT"/>
              <a:cs typeface="Arial MT"/>
            </a:endParaRPr>
          </a:p>
          <a:p>
            <a:pPr marL="866775" lvl="1" indent="-397510">
              <a:lnSpc>
                <a:spcPct val="100000"/>
              </a:lnSpc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latin typeface="Arial MT"/>
                <a:cs typeface="Arial MT"/>
              </a:rPr>
              <a:t>Location,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people,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temporal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expressions</a:t>
            </a:r>
            <a:endParaRPr sz="2200">
              <a:latin typeface="Arial MT"/>
              <a:cs typeface="Arial MT"/>
            </a:endParaRPr>
          </a:p>
          <a:p>
            <a:pPr marL="409575" indent="-397510">
              <a:lnSpc>
                <a:spcPct val="100000"/>
              </a:lnSpc>
              <a:buChar char="●"/>
              <a:tabLst>
                <a:tab pos="409575" algn="l"/>
                <a:tab pos="410209" algn="l"/>
              </a:tabLst>
            </a:pPr>
            <a:r>
              <a:rPr sz="2200" spc="-5" dirty="0">
                <a:latin typeface="Arial MT"/>
                <a:cs typeface="Arial MT"/>
              </a:rPr>
              <a:t>Classifying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text</a:t>
            </a:r>
            <a:endParaRPr sz="2200">
              <a:latin typeface="Arial MT"/>
              <a:cs typeface="Arial MT"/>
            </a:endParaRPr>
          </a:p>
          <a:p>
            <a:pPr marL="866775" lvl="1" indent="-397510">
              <a:lnSpc>
                <a:spcPct val="100000"/>
              </a:lnSpc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latin typeface="Arial MT"/>
                <a:cs typeface="Arial MT"/>
              </a:rPr>
              <a:t>Sentiment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analysis</a:t>
            </a:r>
            <a:endParaRPr sz="2200">
              <a:latin typeface="Arial MT"/>
              <a:cs typeface="Arial MT"/>
            </a:endParaRPr>
          </a:p>
          <a:p>
            <a:pPr marL="409575" indent="-397510">
              <a:lnSpc>
                <a:spcPct val="100000"/>
              </a:lnSpc>
              <a:buChar char="●"/>
              <a:tabLst>
                <a:tab pos="409575" algn="l"/>
                <a:tab pos="410209" algn="l"/>
              </a:tabLst>
            </a:pPr>
            <a:r>
              <a:rPr sz="2200" dirty="0">
                <a:latin typeface="Arial MT"/>
                <a:cs typeface="Arial MT"/>
              </a:rPr>
              <a:t>Machine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translation</a:t>
            </a:r>
            <a:endParaRPr sz="2200">
              <a:latin typeface="Arial MT"/>
              <a:cs typeface="Arial MT"/>
            </a:endParaRPr>
          </a:p>
          <a:p>
            <a:pPr marL="409575" indent="-397510">
              <a:lnSpc>
                <a:spcPct val="100000"/>
              </a:lnSpc>
              <a:buChar char="●"/>
              <a:tabLst>
                <a:tab pos="409575" algn="l"/>
                <a:tab pos="410209" algn="l"/>
              </a:tabLst>
            </a:pPr>
            <a:r>
              <a:rPr sz="2200" spc="-5" dirty="0">
                <a:latin typeface="Arial MT"/>
                <a:cs typeface="Arial MT"/>
              </a:rPr>
              <a:t>Complex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question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answering</a:t>
            </a:r>
            <a:endParaRPr sz="2200">
              <a:latin typeface="Arial MT"/>
              <a:cs typeface="Arial MT"/>
            </a:endParaRPr>
          </a:p>
          <a:p>
            <a:pPr marL="409575" indent="-397510">
              <a:lnSpc>
                <a:spcPct val="100000"/>
              </a:lnSpc>
              <a:buChar char="●"/>
              <a:tabLst>
                <a:tab pos="409575" algn="l"/>
                <a:tab pos="410209" algn="l"/>
              </a:tabLst>
            </a:pPr>
            <a:r>
              <a:rPr sz="2200" spc="-5" dirty="0">
                <a:latin typeface="Arial MT"/>
                <a:cs typeface="Arial MT"/>
              </a:rPr>
              <a:t>Spoken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dialog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systems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2570" y="58292"/>
            <a:ext cx="586232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10" dirty="0"/>
              <a:t>Knowledge</a:t>
            </a:r>
            <a:r>
              <a:rPr sz="2900" spc="-40" dirty="0"/>
              <a:t> </a:t>
            </a:r>
            <a:r>
              <a:rPr sz="2900" dirty="0"/>
              <a:t>&amp;</a:t>
            </a:r>
            <a:r>
              <a:rPr sz="2900" spc="-35" dirty="0"/>
              <a:t> </a:t>
            </a:r>
            <a:r>
              <a:rPr sz="2900" spc="-5" dirty="0"/>
              <a:t>Information</a:t>
            </a:r>
            <a:r>
              <a:rPr sz="2900" spc="-35" dirty="0"/>
              <a:t> </a:t>
            </a:r>
            <a:r>
              <a:rPr sz="2900" spc="-5" dirty="0"/>
              <a:t>Extraction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160949" y="691956"/>
            <a:ext cx="8657590" cy="972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Knowledge graphs </a:t>
            </a:r>
            <a:r>
              <a:rPr sz="1800" dirty="0">
                <a:latin typeface="Arial MT"/>
                <a:cs typeface="Arial MT"/>
              </a:rPr>
              <a:t>(KGs) </a:t>
            </a:r>
            <a:r>
              <a:rPr sz="1800" spc="-5" dirty="0">
                <a:latin typeface="Arial MT"/>
                <a:cs typeface="Arial MT"/>
              </a:rPr>
              <a:t>organize data from </a:t>
            </a:r>
            <a:r>
              <a:rPr sz="1800" dirty="0">
                <a:latin typeface="Arial MT"/>
                <a:cs typeface="Arial MT"/>
              </a:rPr>
              <a:t>multiple sources, capture </a:t>
            </a:r>
            <a:r>
              <a:rPr sz="1800" spc="-5" dirty="0">
                <a:latin typeface="Arial MT"/>
                <a:cs typeface="Arial MT"/>
              </a:rPr>
              <a:t>information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about entities of interest in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given domain or task </a:t>
            </a:r>
            <a:r>
              <a:rPr sz="1800" dirty="0">
                <a:latin typeface="Arial MT"/>
                <a:cs typeface="Arial MT"/>
              </a:rPr>
              <a:t>(like </a:t>
            </a:r>
            <a:r>
              <a:rPr sz="1800" spc="-5" dirty="0">
                <a:latin typeface="Arial MT"/>
                <a:cs typeface="Arial MT"/>
              </a:rPr>
              <a:t>people, places or events), and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forge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connections</a:t>
            </a:r>
            <a:r>
              <a:rPr sz="1800" spc="-5" dirty="0">
                <a:latin typeface="Arial MT"/>
                <a:cs typeface="Arial MT"/>
              </a:rPr>
              <a:t> between them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5324" y="2027224"/>
            <a:ext cx="2846849" cy="28468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819125" y="2930697"/>
            <a:ext cx="3500754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The Google Knowledge Graph is an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enormous database of information that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enables Google to provide immediate,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factual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answers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questions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72770"/>
          </a:xfrm>
          <a:custGeom>
            <a:avLst/>
            <a:gdLst/>
            <a:ahLst/>
            <a:cxnLst/>
            <a:rect l="l" t="t" r="r" b="b"/>
            <a:pathLst>
              <a:path w="9144000" h="572770">
                <a:moveTo>
                  <a:pt x="9143999" y="572699"/>
                </a:moveTo>
                <a:lnTo>
                  <a:pt x="0" y="5726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7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07587" y="60223"/>
            <a:ext cx="272097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Sentiment</a:t>
            </a:r>
            <a:r>
              <a:rPr sz="2500" spc="-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949" y="732597"/>
            <a:ext cx="810704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" dirty="0">
                <a:latin typeface="Arial MT"/>
                <a:cs typeface="Arial MT"/>
              </a:rPr>
              <a:t>Determine</a:t>
            </a:r>
            <a:r>
              <a:rPr sz="1900" spc="-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whether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meaning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behind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data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is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positive,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negative,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or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neutral</a:t>
            </a:r>
            <a:endParaRPr sz="19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2687" y="1437250"/>
            <a:ext cx="5418626" cy="301122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" dirty="0"/>
              <a:t>Machine</a:t>
            </a:r>
            <a:r>
              <a:rPr spc="-80" dirty="0"/>
              <a:t> </a:t>
            </a:r>
            <a:r>
              <a:rPr spc="-5" dirty="0"/>
              <a:t>Translation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0949" y="3749556"/>
            <a:ext cx="4611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Low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resource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languages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challenging?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153" y="826825"/>
            <a:ext cx="5206743" cy="1744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7105" y="750401"/>
            <a:ext cx="3144887" cy="23587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872575" y="3581513"/>
            <a:ext cx="265366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818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6,800 living languages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600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with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written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tradition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100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spoken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95%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population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6341" y="60223"/>
            <a:ext cx="286512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Questio</a:t>
            </a:r>
            <a:r>
              <a:rPr spc="10" dirty="0"/>
              <a:t>n</a:t>
            </a:r>
            <a:r>
              <a:rPr spc="-140" dirty="0"/>
              <a:t> </a:t>
            </a:r>
            <a:r>
              <a:rPr spc="5" dirty="0"/>
              <a:t>Answering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54205" y="4331346"/>
            <a:ext cx="403352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5" dirty="0">
                <a:latin typeface="Arial MT"/>
                <a:cs typeface="Arial MT"/>
              </a:rPr>
              <a:t>IBM-Watson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Defeats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Humans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"Jeopardy!"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6425" y="742850"/>
            <a:ext cx="4631148" cy="34733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72770"/>
          </a:xfrm>
          <a:custGeom>
            <a:avLst/>
            <a:gdLst/>
            <a:ahLst/>
            <a:cxnLst/>
            <a:rect l="l" t="t" r="r" b="b"/>
            <a:pathLst>
              <a:path w="9144000" h="572770">
                <a:moveTo>
                  <a:pt x="9143999" y="572699"/>
                </a:moveTo>
                <a:lnTo>
                  <a:pt x="0" y="5726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7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04851" y="58292"/>
            <a:ext cx="392747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10" dirty="0"/>
              <a:t>Spoken</a:t>
            </a:r>
            <a:r>
              <a:rPr sz="2900" spc="-50" dirty="0"/>
              <a:t> </a:t>
            </a:r>
            <a:r>
              <a:rPr sz="2900" spc="-5" dirty="0"/>
              <a:t>Dialog</a:t>
            </a:r>
            <a:r>
              <a:rPr sz="2900" spc="-45" dirty="0"/>
              <a:t> </a:t>
            </a:r>
            <a:r>
              <a:rPr sz="2900" spc="-5" dirty="0"/>
              <a:t>Systems</a:t>
            </a:r>
            <a:endParaRPr sz="29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6000" y="966475"/>
            <a:ext cx="6249548" cy="35153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4958" y="60223"/>
            <a:ext cx="594614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5" dirty="0"/>
              <a:t>Where</a:t>
            </a:r>
            <a:r>
              <a:rPr spc="-5" dirty="0"/>
              <a:t> </a:t>
            </a:r>
            <a:r>
              <a:rPr spc="5" dirty="0"/>
              <a:t>to</a:t>
            </a:r>
            <a:r>
              <a:rPr spc="-5" dirty="0"/>
              <a:t> </a:t>
            </a:r>
            <a:r>
              <a:rPr dirty="0"/>
              <a:t>find</a:t>
            </a:r>
            <a:r>
              <a:rPr spc="-50" dirty="0"/>
              <a:t> Tasks</a:t>
            </a:r>
            <a:r>
              <a:rPr dirty="0"/>
              <a:t> </a:t>
            </a:r>
            <a:r>
              <a:rPr spc="5" dirty="0"/>
              <a:t>and</a:t>
            </a:r>
            <a:r>
              <a:rPr spc="-40" dirty="0"/>
              <a:t> </a:t>
            </a:r>
            <a:r>
              <a:rPr spc="-65" dirty="0"/>
              <a:t>Test</a:t>
            </a:r>
            <a:r>
              <a:rPr dirty="0"/>
              <a:t> Collections?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95299" y="979530"/>
            <a:ext cx="8422005" cy="3008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 MT"/>
                <a:cs typeface="Arial MT"/>
              </a:rPr>
              <a:t>EMNLP: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Conference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on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Empirical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Methods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in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Natural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Language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Processing</a:t>
            </a:r>
            <a:r>
              <a:rPr sz="1500" spc="90" dirty="0">
                <a:latin typeface="Arial MT"/>
                <a:cs typeface="Arial MT"/>
              </a:rPr>
              <a:t> </a:t>
            </a:r>
            <a:r>
              <a:rPr sz="15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2"/>
              </a:rPr>
              <a:t>https://2022.emnlp.org/</a:t>
            </a: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1500" spc="-5" dirty="0">
                <a:latin typeface="Arial MT"/>
                <a:cs typeface="Arial MT"/>
              </a:rPr>
              <a:t>ACL</a:t>
            </a:r>
            <a:r>
              <a:rPr sz="1500" dirty="0">
                <a:latin typeface="Arial MT"/>
                <a:cs typeface="Arial MT"/>
              </a:rPr>
              <a:t>:</a:t>
            </a:r>
            <a:r>
              <a:rPr sz="1500" spc="-9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Associatio</a:t>
            </a:r>
            <a:r>
              <a:rPr sz="1500" dirty="0">
                <a:latin typeface="Arial MT"/>
                <a:cs typeface="Arial MT"/>
              </a:rPr>
              <a:t>n</a:t>
            </a:r>
            <a:r>
              <a:rPr sz="1500" spc="-5" dirty="0">
                <a:latin typeface="Arial MT"/>
                <a:cs typeface="Arial MT"/>
              </a:rPr>
              <a:t> fo</a:t>
            </a:r>
            <a:r>
              <a:rPr sz="1500" dirty="0">
                <a:latin typeface="Arial MT"/>
                <a:cs typeface="Arial MT"/>
              </a:rPr>
              <a:t>r</a:t>
            </a:r>
            <a:r>
              <a:rPr sz="1500" spc="-5" dirty="0">
                <a:latin typeface="Arial MT"/>
                <a:cs typeface="Arial MT"/>
              </a:rPr>
              <a:t> Computationa</a:t>
            </a:r>
            <a:r>
              <a:rPr sz="1500" dirty="0">
                <a:latin typeface="Arial MT"/>
                <a:cs typeface="Arial MT"/>
              </a:rPr>
              <a:t>l</a:t>
            </a:r>
            <a:r>
              <a:rPr sz="1500" spc="-5" dirty="0">
                <a:latin typeface="Arial MT"/>
                <a:cs typeface="Arial MT"/>
              </a:rPr>
              <a:t> Linguistic</a:t>
            </a:r>
            <a:r>
              <a:rPr sz="1500" dirty="0">
                <a:latin typeface="Arial MT"/>
                <a:cs typeface="Arial MT"/>
              </a:rPr>
              <a:t>s</a:t>
            </a:r>
            <a:r>
              <a:rPr sz="1500" spc="65" dirty="0">
                <a:latin typeface="Arial MT"/>
                <a:cs typeface="Arial MT"/>
              </a:rPr>
              <a:t> </a:t>
            </a:r>
            <a:r>
              <a:rPr sz="15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3"/>
              </a:rPr>
              <a:t>https://2023.aclweb.org/</a:t>
            </a:r>
            <a:endParaRPr sz="1500">
              <a:latin typeface="Arial MT"/>
              <a:cs typeface="Arial MT"/>
            </a:endParaRPr>
          </a:p>
          <a:p>
            <a:pPr marL="12700" marR="328295">
              <a:lnSpc>
                <a:spcPct val="114999"/>
              </a:lnSpc>
              <a:spcBef>
                <a:spcPts val="1200"/>
              </a:spcBef>
            </a:pPr>
            <a:r>
              <a:rPr sz="1500" spc="-5" dirty="0">
                <a:latin typeface="Arial MT"/>
                <a:cs typeface="Arial MT"/>
              </a:rPr>
              <a:t>NAACL:</a:t>
            </a:r>
            <a:r>
              <a:rPr sz="1500" spc="-9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Annual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Conference of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the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North</a:t>
            </a:r>
            <a:r>
              <a:rPr sz="1500" spc="-8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American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Chapter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of the</a:t>
            </a:r>
            <a:r>
              <a:rPr sz="1500" spc="-9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Association for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Computational </a:t>
            </a:r>
            <a:r>
              <a:rPr sz="1500" spc="-40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Linguistics </a:t>
            </a:r>
            <a:r>
              <a:rPr sz="15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4"/>
              </a:rPr>
              <a:t>https://2022.naacl.org/</a:t>
            </a:r>
            <a:endParaRPr sz="1500">
              <a:latin typeface="Arial MT"/>
              <a:cs typeface="Arial MT"/>
            </a:endParaRPr>
          </a:p>
          <a:p>
            <a:pPr marL="12700" marR="988694">
              <a:lnSpc>
                <a:spcPct val="181700"/>
              </a:lnSpc>
            </a:pPr>
            <a:r>
              <a:rPr sz="1500" spc="-5" dirty="0">
                <a:latin typeface="Arial MT"/>
                <a:cs typeface="Arial MT"/>
              </a:rPr>
              <a:t>CoNLL: Conference on Computational Natural Language Learning </a:t>
            </a:r>
            <a:r>
              <a:rPr sz="15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5"/>
              </a:rPr>
              <a:t>https://conll.org/2022 </a:t>
            </a:r>
            <a:r>
              <a:rPr sz="1500" spc="-405" dirty="0">
                <a:solidFill>
                  <a:srgbClr val="0097A7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COLING: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International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Conference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on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Computational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Linguistics</a:t>
            </a:r>
            <a:r>
              <a:rPr sz="1500" spc="45" dirty="0">
                <a:latin typeface="Arial MT"/>
                <a:cs typeface="Arial MT"/>
              </a:rPr>
              <a:t> </a:t>
            </a:r>
            <a:r>
              <a:rPr sz="15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6"/>
              </a:rPr>
              <a:t>https://coling2022.org/</a:t>
            </a:r>
            <a:endParaRPr sz="1500">
              <a:latin typeface="Arial MT"/>
              <a:cs typeface="Arial MT"/>
            </a:endParaRPr>
          </a:p>
          <a:p>
            <a:pPr marL="12700" marR="322580">
              <a:lnSpc>
                <a:spcPct val="181700"/>
              </a:lnSpc>
            </a:pPr>
            <a:r>
              <a:rPr sz="1500" spc="-5" dirty="0">
                <a:latin typeface="Arial MT"/>
                <a:cs typeface="Arial MT"/>
              </a:rPr>
              <a:t>CLEF: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Conference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and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Labs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of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the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Evaluation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Forum</a:t>
            </a:r>
            <a:r>
              <a:rPr sz="1500" spc="60" dirty="0">
                <a:latin typeface="Arial MT"/>
                <a:cs typeface="Arial MT"/>
              </a:rPr>
              <a:t> </a:t>
            </a:r>
            <a:r>
              <a:rPr sz="15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7"/>
              </a:rPr>
              <a:t>https://clef2022.clef-initiative.eu/index.php </a:t>
            </a:r>
            <a:r>
              <a:rPr sz="1500" spc="-405" dirty="0">
                <a:solidFill>
                  <a:srgbClr val="0097A7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SemEval: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Workshop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on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Semantic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Evaluation</a:t>
            </a:r>
            <a:r>
              <a:rPr sz="1500" spc="65" dirty="0">
                <a:latin typeface="Arial MT"/>
                <a:cs typeface="Arial MT"/>
              </a:rPr>
              <a:t> </a:t>
            </a:r>
            <a:r>
              <a:rPr sz="15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8"/>
              </a:rPr>
              <a:t>https://semeval.github.io/SemEval2023/tasks.html</a:t>
            </a:r>
            <a:endParaRPr sz="1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74810" y="60223"/>
            <a:ext cx="139255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Summary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0949" y="733104"/>
            <a:ext cx="2514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Arial MT"/>
                <a:cs typeface="Arial MT"/>
              </a:rPr>
              <a:t>Today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learned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about: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4810" y="60223"/>
            <a:ext cx="139255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5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0949" y="733104"/>
            <a:ext cx="5341620" cy="1703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previous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session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learned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about:</a:t>
            </a:r>
            <a:endParaRPr sz="180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  <a:spcBef>
                <a:spcPts val="1525"/>
              </a:spcBef>
            </a:pPr>
            <a:r>
              <a:rPr sz="1800" spc="-5" dirty="0">
                <a:latin typeface="Arial MT"/>
                <a:cs typeface="Arial MT"/>
              </a:rPr>
              <a:t>What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Natural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Language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Processing</a:t>
            </a:r>
            <a:endParaRPr sz="1800">
              <a:latin typeface="Arial MT"/>
              <a:cs typeface="Arial MT"/>
            </a:endParaRPr>
          </a:p>
          <a:p>
            <a:pPr marL="469900" marR="5080">
              <a:lnSpc>
                <a:spcPct val="170600"/>
              </a:lnSpc>
            </a:pPr>
            <a:r>
              <a:rPr sz="1800" spc="-5" dirty="0">
                <a:latin typeface="Arial MT"/>
                <a:cs typeface="Arial MT"/>
              </a:rPr>
              <a:t>What </a:t>
            </a:r>
            <a:r>
              <a:rPr sz="1800" dirty="0">
                <a:latin typeface="Arial MT"/>
                <a:cs typeface="Arial MT"/>
              </a:rPr>
              <a:t>makes </a:t>
            </a:r>
            <a:r>
              <a:rPr sz="1800" spc="-5" dirty="0">
                <a:latin typeface="Arial MT"/>
                <a:cs typeface="Arial MT"/>
              </a:rPr>
              <a:t>Natural Language Processing hard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Natural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Language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Processing</a:t>
            </a:r>
            <a:r>
              <a:rPr sz="1800" spc="-45" dirty="0">
                <a:latin typeface="Arial MT"/>
                <a:cs typeface="Arial MT"/>
              </a:rPr>
              <a:t> Tasks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749" y="1191000"/>
            <a:ext cx="331799" cy="3317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749" y="1646750"/>
            <a:ext cx="331799" cy="3317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749" y="2141100"/>
            <a:ext cx="331799" cy="3317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49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550" y="395004"/>
            <a:ext cx="57753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/>
              <a:t>"Natural</a:t>
            </a:r>
            <a:r>
              <a:rPr sz="1500" spc="-15" dirty="0"/>
              <a:t> </a:t>
            </a:r>
            <a:r>
              <a:rPr sz="1500" spc="-5" dirty="0"/>
              <a:t>language</a:t>
            </a:r>
            <a:r>
              <a:rPr sz="1500" spc="-10" dirty="0"/>
              <a:t> </a:t>
            </a:r>
            <a:r>
              <a:rPr sz="1500" spc="-5" dirty="0"/>
              <a:t>is</a:t>
            </a:r>
            <a:r>
              <a:rPr sz="1500" spc="-10" dirty="0"/>
              <a:t> </a:t>
            </a:r>
            <a:r>
              <a:rPr sz="1500" spc="-5" dirty="0"/>
              <a:t>the</a:t>
            </a:r>
            <a:r>
              <a:rPr sz="1500" spc="-10" dirty="0"/>
              <a:t> </a:t>
            </a:r>
            <a:r>
              <a:rPr sz="1500" dirty="0"/>
              <a:t>most</a:t>
            </a:r>
            <a:r>
              <a:rPr sz="1500" spc="-15" dirty="0"/>
              <a:t> </a:t>
            </a:r>
            <a:r>
              <a:rPr sz="1500" spc="-5" dirty="0"/>
              <a:t>important</a:t>
            </a:r>
            <a:r>
              <a:rPr sz="1500" spc="-10" dirty="0"/>
              <a:t> </a:t>
            </a:r>
            <a:r>
              <a:rPr sz="1500" spc="-5" dirty="0"/>
              <a:t>part</a:t>
            </a:r>
            <a:r>
              <a:rPr sz="1500" spc="-10" dirty="0"/>
              <a:t> </a:t>
            </a:r>
            <a:r>
              <a:rPr sz="1500" spc="-5" dirty="0"/>
              <a:t>of</a:t>
            </a:r>
            <a:r>
              <a:rPr sz="1500" spc="-10" dirty="0"/>
              <a:t> </a:t>
            </a:r>
            <a:r>
              <a:rPr sz="1500" spc="-5" dirty="0"/>
              <a:t>artificial</a:t>
            </a:r>
            <a:r>
              <a:rPr sz="1500" spc="-10" dirty="0"/>
              <a:t> </a:t>
            </a:r>
            <a:r>
              <a:rPr sz="1500" spc="-5" dirty="0"/>
              <a:t>intelligence."</a:t>
            </a:r>
            <a:endParaRPr sz="1500"/>
          </a:p>
          <a:p>
            <a:pPr marL="12700">
              <a:lnSpc>
                <a:spcPct val="100000"/>
              </a:lnSpc>
            </a:pPr>
            <a:r>
              <a:rPr sz="1500" b="1" spc="-5" dirty="0">
                <a:latin typeface="Arial"/>
                <a:cs typeface="Arial"/>
              </a:rPr>
              <a:t>John</a:t>
            </a:r>
            <a:r>
              <a:rPr sz="1500" b="1" spc="-5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Searle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1025" y="232800"/>
            <a:ext cx="1815724" cy="13653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1025" y="1859825"/>
            <a:ext cx="1815725" cy="13062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8750" y="1886805"/>
            <a:ext cx="58889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"Natural language processing is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a cornerstone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of artificial intelligence, </a:t>
            </a:r>
            <a:r>
              <a:rPr sz="1500" spc="-4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allowing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computers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read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and understand human language, as well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to produce and</a:t>
            </a:r>
            <a:r>
              <a:rPr sz="1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recognize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speech."</a:t>
            </a:r>
            <a:endParaRPr sz="15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Ginni</a:t>
            </a:r>
            <a:r>
              <a:rPr sz="15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Rometty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41963" y="3655300"/>
            <a:ext cx="1773849" cy="11804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7400" y="3704840"/>
            <a:ext cx="5611495" cy="799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"Natural language processing is one of the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most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important fields in </a:t>
            </a:r>
            <a:r>
              <a:rPr sz="1500" spc="-4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artificial</a:t>
            </a:r>
            <a:r>
              <a:rPr sz="1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intelligence and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als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one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of the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most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difficult."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Dan</a:t>
            </a:r>
            <a:r>
              <a:rPr sz="1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Jurafsky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1927" y="2167215"/>
            <a:ext cx="21177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Next</a:t>
            </a:r>
            <a:r>
              <a:rPr sz="2800" spc="-90" dirty="0"/>
              <a:t> </a:t>
            </a:r>
            <a:r>
              <a:rPr sz="2800" spc="-5" dirty="0"/>
              <a:t>Session</a:t>
            </a:r>
            <a:endParaRPr sz="2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4297" y="60223"/>
            <a:ext cx="251142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5" dirty="0"/>
              <a:t>Python</a:t>
            </a:r>
            <a:r>
              <a:rPr spc="-50" dirty="0"/>
              <a:t> </a:t>
            </a:r>
            <a:r>
              <a:rPr dirty="0"/>
              <a:t>Refresher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0949" y="734121"/>
            <a:ext cx="8681720" cy="37215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latin typeface="Arial MT"/>
                <a:cs typeface="Arial MT"/>
              </a:rPr>
              <a:t>You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will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reminded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python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programming</a:t>
            </a:r>
            <a:endParaRPr sz="16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1600" spc="-20" dirty="0">
                <a:latin typeface="Arial MT"/>
                <a:cs typeface="Arial MT"/>
              </a:rPr>
              <a:t>We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will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review:</a:t>
            </a:r>
          </a:p>
          <a:p>
            <a:pPr marL="469900" indent="-351790">
              <a:lnSpc>
                <a:spcPct val="100000"/>
              </a:lnSpc>
              <a:spcBef>
                <a:spcPts val="1490"/>
              </a:spcBef>
              <a:buChar char="●"/>
              <a:tabLst>
                <a:tab pos="469265" algn="l"/>
                <a:tab pos="469900" algn="l"/>
              </a:tabLst>
            </a:pPr>
            <a:r>
              <a:rPr sz="1600" spc="-5" dirty="0">
                <a:latin typeface="Arial MT"/>
                <a:cs typeface="Arial MT"/>
              </a:rPr>
              <a:t>Basic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programming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concepts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Python</a:t>
            </a:r>
            <a:endParaRPr sz="1600" dirty="0">
              <a:latin typeface="Arial MT"/>
              <a:cs typeface="Arial MT"/>
            </a:endParaRPr>
          </a:p>
          <a:p>
            <a:pPr marL="927100" lvl="1" indent="-351790">
              <a:lnSpc>
                <a:spcPct val="100000"/>
              </a:lnSpc>
              <a:spcBef>
                <a:spcPts val="285"/>
              </a:spcBef>
              <a:buClr>
                <a:srgbClr val="000000"/>
              </a:buClr>
              <a:buChar char="○"/>
              <a:tabLst>
                <a:tab pos="926465" algn="l"/>
                <a:tab pos="927100" algn="l"/>
              </a:tabLst>
            </a:pPr>
            <a:r>
              <a:rPr sz="16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2"/>
              </a:rPr>
              <a:t>https://docs.python.org/3/tutorial/</a:t>
            </a:r>
            <a:endParaRPr sz="1600" dirty="0">
              <a:latin typeface="Arial MT"/>
              <a:cs typeface="Arial MT"/>
            </a:endParaRPr>
          </a:p>
          <a:p>
            <a:pPr marL="469900" indent="-351790">
              <a:lnSpc>
                <a:spcPct val="100000"/>
              </a:lnSpc>
              <a:spcBef>
                <a:spcPts val="290"/>
              </a:spcBef>
              <a:buChar char="●"/>
              <a:tabLst>
                <a:tab pos="469265" algn="l"/>
                <a:tab pos="469900" algn="l"/>
              </a:tabLst>
            </a:pPr>
            <a:r>
              <a:rPr sz="1600" spc="-5" dirty="0">
                <a:latin typeface="Arial MT"/>
                <a:cs typeface="Arial MT"/>
              </a:rPr>
              <a:t>Using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libraries,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including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those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needed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this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course</a:t>
            </a: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1600" spc="-180" dirty="0">
                <a:latin typeface="Arial MT"/>
                <a:cs typeface="Arial MT"/>
              </a:rPr>
              <a:t>T</a:t>
            </a:r>
            <a:r>
              <a:rPr sz="1600" dirty="0">
                <a:latin typeface="Arial MT"/>
                <a:cs typeface="Arial MT"/>
              </a:rPr>
              <a:t>o</a:t>
            </a:r>
            <a:r>
              <a:rPr sz="1600" spc="-5" dirty="0">
                <a:latin typeface="Arial MT"/>
                <a:cs typeface="Arial MT"/>
              </a:rPr>
              <a:t> do:</a:t>
            </a:r>
            <a:endParaRPr sz="1600" dirty="0">
              <a:latin typeface="Arial MT"/>
              <a:cs typeface="Arial MT"/>
            </a:endParaRPr>
          </a:p>
          <a:p>
            <a:pPr marL="469900" indent="-351790">
              <a:lnSpc>
                <a:spcPct val="100000"/>
              </a:lnSpc>
              <a:spcBef>
                <a:spcPts val="1485"/>
              </a:spcBef>
              <a:buChar char="●"/>
              <a:tabLst>
                <a:tab pos="469265" algn="l"/>
                <a:tab pos="469900" algn="l"/>
              </a:tabLst>
            </a:pPr>
            <a:r>
              <a:rPr sz="1600" spc="-55" dirty="0">
                <a:latin typeface="Arial MT"/>
                <a:cs typeface="Arial MT"/>
              </a:rPr>
              <a:t>You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should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also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review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Getting Started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page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50" dirty="0">
                <a:solidFill>
                  <a:srgbClr val="0097A7"/>
                </a:solidFill>
                <a:latin typeface="Arial MT"/>
                <a:cs typeface="Arial MT"/>
              </a:rPr>
              <a:t> </a:t>
            </a:r>
            <a:r>
              <a:rPr sz="16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3"/>
              </a:rPr>
              <a:t>Google</a:t>
            </a:r>
            <a:r>
              <a:rPr sz="16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16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3"/>
              </a:rPr>
              <a:t>Colab</a:t>
            </a:r>
            <a:r>
              <a:rPr sz="16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16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3"/>
              </a:rPr>
              <a:t>Notebooks</a:t>
            </a:r>
            <a:endParaRPr sz="1600" dirty="0">
              <a:latin typeface="Arial MT"/>
              <a:cs typeface="Arial MT"/>
            </a:endParaRPr>
          </a:p>
          <a:p>
            <a:pPr marL="469900" indent="-351790">
              <a:lnSpc>
                <a:spcPct val="100000"/>
              </a:lnSpc>
              <a:spcBef>
                <a:spcPts val="290"/>
              </a:spcBef>
              <a:buChar char="●"/>
              <a:tabLst>
                <a:tab pos="469265" algn="l"/>
                <a:tab pos="469900" algn="l"/>
              </a:tabLst>
            </a:pPr>
            <a:r>
              <a:rPr sz="1600" spc="-5" dirty="0">
                <a:latin typeface="Arial MT"/>
                <a:cs typeface="Arial MT"/>
              </a:rPr>
              <a:t>Bring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laptop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testing</a:t>
            </a:r>
            <a:endParaRPr sz="1600" dirty="0">
              <a:latin typeface="Arial MT"/>
              <a:cs typeface="Arial MT"/>
            </a:endParaRPr>
          </a:p>
          <a:p>
            <a:pPr marL="469900" indent="-351790">
              <a:lnSpc>
                <a:spcPct val="100000"/>
              </a:lnSpc>
              <a:spcBef>
                <a:spcPts val="28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b="1" spc="-5" dirty="0">
                <a:latin typeface="Arial"/>
                <a:cs typeface="Arial"/>
              </a:rPr>
              <a:t>Reading</a:t>
            </a:r>
            <a:r>
              <a:rPr sz="1600" spc="-5" dirty="0">
                <a:latin typeface="Arial MT"/>
                <a:cs typeface="Arial MT"/>
              </a:rPr>
              <a:t>:</a:t>
            </a:r>
            <a:r>
              <a:rPr sz="1600" spc="4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Chapter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1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Jurafsky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Book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</a:t>
            </a:r>
            <a:r>
              <a:rPr sz="16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4"/>
              </a:rPr>
              <a:t>here</a:t>
            </a:r>
            <a:r>
              <a:rPr sz="1600" dirty="0">
                <a:latin typeface="Arial MT"/>
                <a:cs typeface="Arial MT"/>
              </a:rPr>
              <a:t>)</a:t>
            </a:r>
          </a:p>
          <a:p>
            <a:pPr marL="469900" indent="-351790">
              <a:lnSpc>
                <a:spcPct val="100000"/>
              </a:lnSpc>
              <a:spcBef>
                <a:spcPts val="29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b="1" spc="-5" dirty="0">
                <a:latin typeface="Arial"/>
                <a:cs typeface="Arial"/>
              </a:rPr>
              <a:t>Question</a:t>
            </a:r>
            <a:r>
              <a:rPr sz="1600" spc="-5" dirty="0">
                <a:latin typeface="Arial MT"/>
                <a:cs typeface="Arial MT"/>
              </a:rPr>
              <a:t>: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How </a:t>
            </a:r>
            <a:r>
              <a:rPr sz="1600" dirty="0">
                <a:latin typeface="Arial MT"/>
                <a:cs typeface="Arial MT"/>
              </a:rPr>
              <a:t>can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we </a:t>
            </a:r>
            <a:r>
              <a:rPr sz="1600" dirty="0">
                <a:latin typeface="Arial MT"/>
                <a:cs typeface="Arial MT"/>
              </a:rPr>
              <a:t>crawl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data from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 internet?</a:t>
            </a:r>
            <a:r>
              <a:rPr sz="1600" spc="-35" dirty="0">
                <a:latin typeface="Arial MT"/>
                <a:cs typeface="Arial MT"/>
              </a:rPr>
              <a:t> </a:t>
            </a:r>
            <a:endParaRPr lang="en-US" sz="1600" spc="-35" dirty="0">
              <a:latin typeface="Arial MT"/>
              <a:cs typeface="Arial MT"/>
            </a:endParaRPr>
          </a:p>
          <a:p>
            <a:pPr marL="118110">
              <a:lnSpc>
                <a:spcPct val="100000"/>
              </a:lnSpc>
              <a:spcBef>
                <a:spcPts val="290"/>
              </a:spcBef>
              <a:tabLst>
                <a:tab pos="469265" algn="l"/>
                <a:tab pos="469900" algn="l"/>
              </a:tabLst>
            </a:pPr>
            <a:r>
              <a:rPr sz="1600" b="1" spc="-5" dirty="0">
                <a:latin typeface="Arial"/>
                <a:cs typeface="Arial"/>
              </a:rPr>
              <a:t>Note: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spc="-55" dirty="0">
                <a:latin typeface="Arial MT"/>
                <a:cs typeface="Arial MT"/>
              </a:rPr>
              <a:t>You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may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use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other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IDEs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editors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72401" y="4842737"/>
            <a:ext cx="1670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55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9648" y="1972144"/>
            <a:ext cx="515366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15" dirty="0"/>
              <a:t>About</a:t>
            </a:r>
            <a:r>
              <a:rPr sz="5200" spc="-55" dirty="0"/>
              <a:t> </a:t>
            </a:r>
            <a:r>
              <a:rPr sz="5200" spc="-10" dirty="0"/>
              <a:t>the</a:t>
            </a:r>
            <a:r>
              <a:rPr sz="5200" spc="-50" dirty="0"/>
              <a:t> </a:t>
            </a:r>
            <a:r>
              <a:rPr sz="5200" spc="-5" dirty="0"/>
              <a:t>Course</a:t>
            </a:r>
            <a:endParaRPr sz="5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8836" y="60223"/>
            <a:ext cx="274574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5" dirty="0"/>
              <a:t>Course</a:t>
            </a:r>
            <a:r>
              <a:rPr spc="-40" dirty="0"/>
              <a:t> </a:t>
            </a:r>
            <a:r>
              <a:rPr dirty="0"/>
              <a:t>Description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0949" y="703134"/>
            <a:ext cx="8781415" cy="2724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This </a:t>
            </a:r>
            <a:r>
              <a:rPr sz="1400" dirty="0">
                <a:latin typeface="Arial MT"/>
                <a:cs typeface="Arial MT"/>
              </a:rPr>
              <a:t>course </a:t>
            </a:r>
            <a:r>
              <a:rPr sz="1400" spc="-5" dirty="0">
                <a:latin typeface="Arial MT"/>
                <a:cs typeface="Arial MT"/>
              </a:rPr>
              <a:t>provides an introduction to the field of </a:t>
            </a:r>
            <a:r>
              <a:rPr sz="1400" dirty="0">
                <a:latin typeface="Arial MT"/>
                <a:cs typeface="Arial MT"/>
              </a:rPr>
              <a:t>computational </a:t>
            </a:r>
            <a:r>
              <a:rPr sz="1400" spc="-5" dirty="0">
                <a:latin typeface="Arial MT"/>
                <a:cs typeface="Arial MT"/>
              </a:rPr>
              <a:t>linguistics, aka natural language processing </a:t>
            </a:r>
            <a:r>
              <a:rPr sz="1400" dirty="0">
                <a:latin typeface="Arial MT"/>
                <a:cs typeface="Arial MT"/>
              </a:rPr>
              <a:t> (NLP) </a:t>
            </a:r>
            <a:r>
              <a:rPr sz="1400" spc="-5" dirty="0">
                <a:latin typeface="Arial MT"/>
                <a:cs typeface="Arial MT"/>
              </a:rPr>
              <a:t>providing </a:t>
            </a:r>
            <a:r>
              <a:rPr sz="1400" dirty="0">
                <a:latin typeface="Arial MT"/>
                <a:cs typeface="Arial MT"/>
              </a:rPr>
              <a:t>a </a:t>
            </a:r>
            <a:r>
              <a:rPr sz="1400" spc="-5" dirty="0">
                <a:latin typeface="Arial MT"/>
                <a:cs typeface="Arial MT"/>
              </a:rPr>
              <a:t>theoretical foundation and hands-on </a:t>
            </a:r>
            <a:r>
              <a:rPr sz="1400" dirty="0">
                <a:latin typeface="Arial MT"/>
                <a:cs typeface="Arial MT"/>
              </a:rPr>
              <a:t>(lab-style) </a:t>
            </a:r>
            <a:r>
              <a:rPr sz="1400" spc="-5" dirty="0">
                <a:latin typeface="Arial MT"/>
                <a:cs typeface="Arial MT"/>
              </a:rPr>
              <a:t>practice in </a:t>
            </a:r>
            <a:r>
              <a:rPr sz="1400" dirty="0">
                <a:latin typeface="Arial MT"/>
                <a:cs typeface="Arial MT"/>
              </a:rPr>
              <a:t>computational </a:t>
            </a:r>
            <a:r>
              <a:rPr sz="1400" spc="-5" dirty="0">
                <a:latin typeface="Arial MT"/>
                <a:cs typeface="Arial MT"/>
              </a:rPr>
              <a:t>approaches for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processing natural language text. </a:t>
            </a:r>
            <a:r>
              <a:rPr sz="1400" spc="-15" dirty="0">
                <a:latin typeface="Arial MT"/>
                <a:cs typeface="Arial MT"/>
              </a:rPr>
              <a:t>We </a:t>
            </a:r>
            <a:r>
              <a:rPr sz="1400" spc="-5" dirty="0">
                <a:latin typeface="Arial MT"/>
                <a:cs typeface="Arial MT"/>
              </a:rPr>
              <a:t>will discuss problems involving </a:t>
            </a:r>
            <a:r>
              <a:rPr sz="1400" spc="-10" dirty="0">
                <a:latin typeface="Arial MT"/>
                <a:cs typeface="Arial MT"/>
              </a:rPr>
              <a:t>different </a:t>
            </a:r>
            <a:r>
              <a:rPr sz="1400" spc="-5" dirty="0">
                <a:latin typeface="Arial MT"/>
                <a:cs typeface="Arial MT"/>
              </a:rPr>
              <a:t>language </a:t>
            </a:r>
            <a:r>
              <a:rPr sz="1400" dirty="0">
                <a:latin typeface="Arial MT"/>
                <a:cs typeface="Arial MT"/>
              </a:rPr>
              <a:t>system components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(such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as </a:t>
            </a:r>
            <a:r>
              <a:rPr sz="1400" dirty="0">
                <a:latin typeface="Arial MT"/>
                <a:cs typeface="Arial MT"/>
              </a:rPr>
              <a:t>meaning</a:t>
            </a:r>
            <a:r>
              <a:rPr sz="1400" spc="-5" dirty="0">
                <a:latin typeface="Arial MT"/>
                <a:cs typeface="Arial MT"/>
              </a:rPr>
              <a:t> in </a:t>
            </a:r>
            <a:r>
              <a:rPr sz="1400" dirty="0">
                <a:latin typeface="Arial MT"/>
                <a:cs typeface="Arial MT"/>
              </a:rPr>
              <a:t>context</a:t>
            </a:r>
            <a:r>
              <a:rPr sz="1400" spc="-5" dirty="0">
                <a:latin typeface="Arial MT"/>
                <a:cs typeface="Arial MT"/>
              </a:rPr>
              <a:t> and linguistic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structures)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 dirty="0">
              <a:latin typeface="Arial MT"/>
              <a:cs typeface="Arial MT"/>
            </a:endParaRPr>
          </a:p>
          <a:p>
            <a:pPr marL="12700" marR="5715" algn="just">
              <a:lnSpc>
                <a:spcPct val="114999"/>
              </a:lnSpc>
              <a:spcBef>
                <a:spcPts val="5"/>
              </a:spcBef>
            </a:pPr>
            <a:r>
              <a:rPr sz="1400" spc="-5" dirty="0">
                <a:latin typeface="Arial MT"/>
                <a:cs typeface="Arial MT"/>
              </a:rPr>
              <a:t>Students will </a:t>
            </a:r>
            <a:r>
              <a:rPr sz="1400" dirty="0">
                <a:latin typeface="Arial MT"/>
                <a:cs typeface="Arial MT"/>
              </a:rPr>
              <a:t>collaborate </a:t>
            </a:r>
            <a:r>
              <a:rPr sz="1400" spc="-5" dirty="0">
                <a:latin typeface="Arial MT"/>
                <a:cs typeface="Arial MT"/>
              </a:rPr>
              <a:t>in teams on </a:t>
            </a:r>
            <a:r>
              <a:rPr sz="1400" dirty="0">
                <a:latin typeface="Arial MT"/>
                <a:cs typeface="Arial MT"/>
              </a:rPr>
              <a:t>modeling </a:t>
            </a:r>
            <a:r>
              <a:rPr sz="1400" spc="-5" dirty="0">
                <a:latin typeface="Arial MT"/>
                <a:cs typeface="Arial MT"/>
              </a:rPr>
              <a:t>and implementing natural language processing and digital text </a:t>
            </a:r>
            <a:r>
              <a:rPr sz="1400" dirty="0">
                <a:latin typeface="Arial MT"/>
                <a:cs typeface="Arial MT"/>
              </a:rPr>
              <a:t> solutions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using Python and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variety</a:t>
            </a:r>
            <a:r>
              <a:rPr sz="1400" spc="-5" dirty="0">
                <a:latin typeface="Arial MT"/>
                <a:cs typeface="Arial MT"/>
              </a:rPr>
              <a:t> of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relevant</a:t>
            </a:r>
            <a:r>
              <a:rPr sz="1400" spc="-5" dirty="0">
                <a:latin typeface="Arial MT"/>
                <a:cs typeface="Arial MT"/>
              </a:rPr>
              <a:t> tools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 dirty="0">
              <a:latin typeface="Arial MT"/>
              <a:cs typeface="Arial MT"/>
            </a:endParaRPr>
          </a:p>
          <a:p>
            <a:pPr marL="12700" marR="6350" algn="just">
              <a:lnSpc>
                <a:spcPct val="114999"/>
              </a:lnSpc>
              <a:spcBef>
                <a:spcPts val="5"/>
              </a:spcBef>
            </a:pPr>
            <a:r>
              <a:rPr sz="1400" spc="-15" dirty="0">
                <a:latin typeface="Arial MT"/>
                <a:cs typeface="Arial MT"/>
              </a:rPr>
              <a:t>We </a:t>
            </a:r>
            <a:r>
              <a:rPr sz="1400" spc="-5" dirty="0">
                <a:latin typeface="Arial MT"/>
                <a:cs typeface="Arial MT"/>
              </a:rPr>
              <a:t>will begin by discussing </a:t>
            </a:r>
            <a:r>
              <a:rPr sz="1400" dirty="0">
                <a:latin typeface="Arial MT"/>
                <a:cs typeface="Arial MT"/>
              </a:rPr>
              <a:t>machine </a:t>
            </a:r>
            <a:r>
              <a:rPr sz="1400" spc="-5" dirty="0">
                <a:latin typeface="Arial MT"/>
                <a:cs typeface="Arial MT"/>
              </a:rPr>
              <a:t>learning </a:t>
            </a:r>
            <a:r>
              <a:rPr sz="1400" dirty="0">
                <a:latin typeface="Arial MT"/>
                <a:cs typeface="Arial MT"/>
              </a:rPr>
              <a:t>methods </a:t>
            </a:r>
            <a:r>
              <a:rPr sz="1400" spc="-5" dirty="0">
                <a:latin typeface="Arial MT"/>
                <a:cs typeface="Arial MT"/>
              </a:rPr>
              <a:t>for NLP as well as </a:t>
            </a:r>
            <a:r>
              <a:rPr sz="1400" dirty="0">
                <a:latin typeface="Arial MT"/>
                <a:cs typeface="Arial MT"/>
              </a:rPr>
              <a:t>core </a:t>
            </a:r>
            <a:r>
              <a:rPr sz="1400" spc="-50" dirty="0">
                <a:latin typeface="Arial MT"/>
                <a:cs typeface="Arial MT"/>
              </a:rPr>
              <a:t>NLP,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such </a:t>
            </a:r>
            <a:r>
              <a:rPr sz="1400" spc="-5" dirty="0">
                <a:latin typeface="Arial MT"/>
                <a:cs typeface="Arial MT"/>
              </a:rPr>
              <a:t>as language </a:t>
            </a:r>
            <a:r>
              <a:rPr sz="1400" dirty="0">
                <a:latin typeface="Arial MT"/>
                <a:cs typeface="Arial MT"/>
              </a:rPr>
              <a:t> modeling, </a:t>
            </a:r>
            <a:r>
              <a:rPr sz="1400" spc="-5" dirty="0">
                <a:latin typeface="Arial MT"/>
                <a:cs typeface="Arial MT"/>
              </a:rPr>
              <a:t>part of </a:t>
            </a:r>
            <a:r>
              <a:rPr sz="1400" dirty="0">
                <a:latin typeface="Arial MT"/>
                <a:cs typeface="Arial MT"/>
              </a:rPr>
              <a:t>speech </a:t>
            </a:r>
            <a:r>
              <a:rPr sz="1400" spc="-5" dirty="0">
                <a:latin typeface="Arial MT"/>
                <a:cs typeface="Arial MT"/>
              </a:rPr>
              <a:t>tagging, and parsing. </a:t>
            </a:r>
            <a:r>
              <a:rPr sz="1400" spc="-15" dirty="0">
                <a:latin typeface="Arial MT"/>
                <a:cs typeface="Arial MT"/>
              </a:rPr>
              <a:t>We </a:t>
            </a:r>
            <a:r>
              <a:rPr sz="1400" spc="-5" dirty="0">
                <a:latin typeface="Arial MT"/>
                <a:cs typeface="Arial MT"/>
              </a:rPr>
              <a:t>will also discuss applications </a:t>
            </a:r>
            <a:r>
              <a:rPr sz="1400" dirty="0">
                <a:latin typeface="Arial MT"/>
                <a:cs typeface="Arial MT"/>
              </a:rPr>
              <a:t>such </a:t>
            </a:r>
            <a:r>
              <a:rPr sz="1400" spc="-5" dirty="0">
                <a:latin typeface="Arial MT"/>
                <a:cs typeface="Arial MT"/>
              </a:rPr>
              <a:t>as information extraction, </a:t>
            </a:r>
            <a:r>
              <a:rPr sz="1400" dirty="0">
                <a:latin typeface="Arial MT"/>
                <a:cs typeface="Arial MT"/>
              </a:rPr>
              <a:t> machine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translation, text generation, and automatic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summarization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2857" y="60223"/>
            <a:ext cx="393509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5" dirty="0"/>
              <a:t>Course</a:t>
            </a:r>
            <a:r>
              <a:rPr spc="-35" dirty="0"/>
              <a:t> </a:t>
            </a:r>
            <a:r>
              <a:rPr spc="5" dirty="0"/>
              <a:t>Learning</a:t>
            </a:r>
            <a:r>
              <a:rPr spc="-35" dirty="0"/>
              <a:t> </a:t>
            </a:r>
            <a:r>
              <a:rPr spc="5" dirty="0"/>
              <a:t>Outcomes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59205" y="733612"/>
            <a:ext cx="8347709" cy="300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100"/>
              </a:spcBef>
              <a:buChar char="●"/>
              <a:tabLst>
                <a:tab pos="371475" algn="l"/>
                <a:tab pos="372110" algn="l"/>
              </a:tabLst>
            </a:pPr>
            <a:r>
              <a:rPr sz="1700" spc="-5" dirty="0">
                <a:latin typeface="Arial MT"/>
                <a:cs typeface="Arial MT"/>
              </a:rPr>
              <a:t>Describe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the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fundamental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concepts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and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techniques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of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natural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language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processing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●"/>
            </a:pPr>
            <a:endParaRPr sz="2650">
              <a:latin typeface="Arial MT"/>
              <a:cs typeface="Arial MT"/>
            </a:endParaRPr>
          </a:p>
          <a:p>
            <a:pPr marL="371475" marR="128905" indent="-359410">
              <a:lnSpc>
                <a:spcPct val="150000"/>
              </a:lnSpc>
              <a:buChar char="●"/>
              <a:tabLst>
                <a:tab pos="371475" algn="l"/>
                <a:tab pos="372110" algn="l"/>
              </a:tabLst>
            </a:pPr>
            <a:r>
              <a:rPr sz="1700" spc="-5" dirty="0">
                <a:latin typeface="Arial MT"/>
                <a:cs typeface="Arial MT"/>
              </a:rPr>
              <a:t>Analyze the performance of </a:t>
            </a:r>
            <a:r>
              <a:rPr sz="1700" dirty="0">
                <a:latin typeface="Arial MT"/>
                <a:cs typeface="Arial MT"/>
              </a:rPr>
              <a:t>a </a:t>
            </a:r>
            <a:r>
              <a:rPr sz="1700" spc="-5" dirty="0">
                <a:latin typeface="Arial MT"/>
                <a:cs typeface="Arial MT"/>
              </a:rPr>
              <a:t>natural language processing </a:t>
            </a:r>
            <a:r>
              <a:rPr sz="1700" dirty="0">
                <a:latin typeface="Arial MT"/>
                <a:cs typeface="Arial MT"/>
              </a:rPr>
              <a:t>system </a:t>
            </a:r>
            <a:r>
              <a:rPr sz="1700" spc="-5" dirty="0">
                <a:latin typeface="Arial MT"/>
                <a:cs typeface="Arial MT"/>
              </a:rPr>
              <a:t>by applying the </a:t>
            </a:r>
            <a:r>
              <a:rPr sz="1700" spc="-459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proper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evaluation </a:t>
            </a:r>
            <a:r>
              <a:rPr sz="1700" dirty="0">
                <a:latin typeface="Arial MT"/>
                <a:cs typeface="Arial MT"/>
              </a:rPr>
              <a:t>measures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●"/>
            </a:pP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●"/>
            </a:pPr>
            <a:endParaRPr sz="1650">
              <a:latin typeface="Arial MT"/>
              <a:cs typeface="Arial MT"/>
            </a:endParaRPr>
          </a:p>
          <a:p>
            <a:pPr marL="371475" indent="-359410">
              <a:lnSpc>
                <a:spcPct val="100000"/>
              </a:lnSpc>
              <a:buChar char="●"/>
              <a:tabLst>
                <a:tab pos="371475" algn="l"/>
                <a:tab pos="372110" algn="l"/>
              </a:tabLst>
            </a:pPr>
            <a:r>
              <a:rPr sz="1700" spc="-5" dirty="0">
                <a:latin typeface="Arial MT"/>
                <a:cs typeface="Arial MT"/>
              </a:rPr>
              <a:t>Design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and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implement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real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applications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using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natural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language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processing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systems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●"/>
            </a:pP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●"/>
            </a:pPr>
            <a:endParaRPr sz="1600">
              <a:latin typeface="Arial MT"/>
              <a:cs typeface="Arial MT"/>
            </a:endParaRPr>
          </a:p>
          <a:p>
            <a:pPr marL="371475" indent="-359410">
              <a:lnSpc>
                <a:spcPct val="100000"/>
              </a:lnSpc>
              <a:buChar char="●"/>
              <a:tabLst>
                <a:tab pos="371475" algn="l"/>
                <a:tab pos="372110" algn="l"/>
              </a:tabLst>
            </a:pPr>
            <a:r>
              <a:rPr sz="1700" spc="-5" dirty="0">
                <a:latin typeface="Arial MT"/>
                <a:cs typeface="Arial MT"/>
              </a:rPr>
              <a:t>Analyze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large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volume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text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data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generated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from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range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of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real-world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applications</a:t>
            </a:r>
            <a:endParaRPr sz="1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250" y="0"/>
            <a:ext cx="5143499" cy="51434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</TotalTime>
  <Words>2683</Words>
  <Application>Microsoft Office PowerPoint</Application>
  <PresentationFormat>On-screen Show (16:9)</PresentationFormat>
  <Paragraphs>325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MS PGothic</vt:lpstr>
      <vt:lpstr>Arial</vt:lpstr>
      <vt:lpstr>Arial MT</vt:lpstr>
      <vt:lpstr>Calibri</vt:lpstr>
      <vt:lpstr>Courier New</vt:lpstr>
      <vt:lpstr>source-serif-pro</vt:lpstr>
      <vt:lpstr>Times New Roman</vt:lpstr>
      <vt:lpstr>Office Theme</vt:lpstr>
      <vt:lpstr>Natural Language Processing</vt:lpstr>
      <vt:lpstr>Welcome to NLP Course! (by ChatGPT!)</vt:lpstr>
      <vt:lpstr>NLP is the KING!</vt:lpstr>
      <vt:lpstr>Why this Course?!</vt:lpstr>
      <vt:lpstr>"Natural language is the most important part of artificial intelligence." John Searle</vt:lpstr>
      <vt:lpstr>About the Course</vt:lpstr>
      <vt:lpstr>Course Description</vt:lpstr>
      <vt:lpstr>Course Learning Outcomes</vt:lpstr>
      <vt:lpstr>PowerPoint Presentation</vt:lpstr>
      <vt:lpstr>What is Natural Language  Processing (NLP)?</vt:lpstr>
      <vt:lpstr>What is Natural Language Processing (NLP)?</vt:lpstr>
      <vt:lpstr>What is Natural Language Processing (NLP)?</vt:lpstr>
      <vt:lpstr>What is Natural Language Processing (NLP)?</vt:lpstr>
      <vt:lpstr>Example: Conversational Agent</vt:lpstr>
      <vt:lpstr>Natural Language Processing: Terms</vt:lpstr>
      <vt:lpstr>Natural Language Processing: Terms</vt:lpstr>
      <vt:lpstr>Natural Language Processing vs Computational Linguistics</vt:lpstr>
      <vt:lpstr>Knowledge Requirement for Machine</vt:lpstr>
      <vt:lpstr>Knowledge Requirement for Machine</vt:lpstr>
      <vt:lpstr>Knowledge Requirement for Machine</vt:lpstr>
      <vt:lpstr>Phonetics and Phonology</vt:lpstr>
      <vt:lpstr>Morphology</vt:lpstr>
      <vt:lpstr>Syntax</vt:lpstr>
      <vt:lpstr>Semantics</vt:lpstr>
      <vt:lpstr>Pragmatics</vt:lpstr>
      <vt:lpstr>Discourse</vt:lpstr>
      <vt:lpstr>Syntax vs. Semantics</vt:lpstr>
      <vt:lpstr>Semantics vs. Pragmatics</vt:lpstr>
      <vt:lpstr>Is NLP hard?</vt:lpstr>
      <vt:lpstr>Is NLP hard?</vt:lpstr>
      <vt:lpstr>Is NLP hard?</vt:lpstr>
      <vt:lpstr>We Need to Disambiguate</vt:lpstr>
      <vt:lpstr>Disambiguation</vt:lpstr>
      <vt:lpstr>History of NLP</vt:lpstr>
      <vt:lpstr>Turing Test</vt:lpstr>
      <vt:lpstr>ELIZA</vt:lpstr>
      <vt:lpstr>1950 – 1970</vt:lpstr>
      <vt:lpstr>1970 – 2000</vt:lpstr>
      <vt:lpstr>Recent Years</vt:lpstr>
      <vt:lpstr>Tasks/Applications in NLP</vt:lpstr>
      <vt:lpstr>A few of the NLP Tasks</vt:lpstr>
      <vt:lpstr>Knowledge &amp; Information Extraction</vt:lpstr>
      <vt:lpstr>PowerPoint Presentation</vt:lpstr>
      <vt:lpstr>Machine Translation</vt:lpstr>
      <vt:lpstr>Question Answering</vt:lpstr>
      <vt:lpstr>Spoken Dialog Systems</vt:lpstr>
      <vt:lpstr>Where to find Tasks and Test Collections?</vt:lpstr>
      <vt:lpstr>PowerPoint Presentation</vt:lpstr>
      <vt:lpstr>Summary</vt:lpstr>
      <vt:lpstr>Next Session</vt:lpstr>
      <vt:lpstr>Python Refresher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 -- Session 1 - Introduction.pptx</dc:title>
  <cp:lastModifiedBy>01-243172-020</cp:lastModifiedBy>
  <cp:revision>16</cp:revision>
  <dcterms:created xsi:type="dcterms:W3CDTF">2024-08-20T04:22:10Z</dcterms:created>
  <dcterms:modified xsi:type="dcterms:W3CDTF">2024-08-22T08:56:12Z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